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33" r:id="rId2"/>
    <p:sldId id="330" r:id="rId3"/>
    <p:sldId id="332" r:id="rId4"/>
    <p:sldId id="257" r:id="rId5"/>
    <p:sldId id="258" r:id="rId6"/>
    <p:sldId id="338" r:id="rId7"/>
    <p:sldId id="340" r:id="rId8"/>
    <p:sldId id="341" r:id="rId9"/>
    <p:sldId id="329" r:id="rId10"/>
    <p:sldId id="350" r:id="rId11"/>
    <p:sldId id="337" r:id="rId12"/>
    <p:sldId id="266" r:id="rId13"/>
    <p:sldId id="346" r:id="rId14"/>
    <p:sldId id="347" r:id="rId15"/>
    <p:sldId id="324" r:id="rId16"/>
    <p:sldId id="348" r:id="rId17"/>
    <p:sldId id="318" r:id="rId18"/>
    <p:sldId id="335" r:id="rId19"/>
    <p:sldId id="300" r:id="rId20"/>
    <p:sldId id="261" r:id="rId21"/>
    <p:sldId id="323" r:id="rId22"/>
    <p:sldId id="321" r:id="rId23"/>
    <p:sldId id="336" r:id="rId24"/>
    <p:sldId id="342" r:id="rId25"/>
    <p:sldId id="343" r:id="rId26"/>
    <p:sldId id="260" r:id="rId27"/>
    <p:sldId id="307" r:id="rId28"/>
    <p:sldId id="2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103" autoAdjust="0"/>
  </p:normalViewPr>
  <p:slideViewPr>
    <p:cSldViewPr snapToGrid="0">
      <p:cViewPr varScale="1">
        <p:scale>
          <a:sx n="94" d="100"/>
          <a:sy n="94" d="100"/>
        </p:scale>
        <p:origin x="1230"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46702-128C-4380-973E-EB07B125D928}" type="datetimeFigureOut">
              <a:rPr lang="en-CA" smtClean="0"/>
              <a:t>2019-09-03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DAF05-BABE-436C-B6B7-B46C81ADA3BB}" type="slidenum">
              <a:rPr lang="en-CA" smtClean="0"/>
              <a:t>‹#›</a:t>
            </a:fld>
            <a:endParaRPr lang="en-CA"/>
          </a:p>
        </p:txBody>
      </p:sp>
    </p:spTree>
    <p:extLst>
      <p:ext uri="{BB962C8B-B14F-4D97-AF65-F5344CB8AC3E}">
        <p14:creationId xmlns:p14="http://schemas.microsoft.com/office/powerpoint/2010/main" val="277168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laura.haggart@goodlifefitness.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events@goodlifekids.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a:extLst>
              <a:ext uri="{FF2B5EF4-FFF2-40B4-BE49-F238E27FC236}">
                <a16:creationId xmlns:a16="http://schemas.microsoft.com/office/drawing/2014/main" id="{D71C5260-1F22-4442-84FF-4B36AF08E3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Notes Placeholder 2">
            <a:extLst>
              <a:ext uri="{FF2B5EF4-FFF2-40B4-BE49-F238E27FC236}">
                <a16:creationId xmlns:a16="http://schemas.microsoft.com/office/drawing/2014/main" id="{96B292FC-CA2D-4905-89AC-AD5E45E64E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Welcome, thanks for joining us</a:t>
            </a:r>
          </a:p>
          <a:p>
            <a:pPr>
              <a:spcBef>
                <a:spcPct val="0"/>
              </a:spcBef>
            </a:pPr>
            <a:r>
              <a:rPr lang="en-US" altLang="en-US" dirty="0"/>
              <a:t>This is our second onboarding call. If you missed the first, we have the slides available on Pulse and on the Event Portal</a:t>
            </a:r>
          </a:p>
          <a:p>
            <a:pPr>
              <a:spcBef>
                <a:spcPct val="0"/>
              </a:spcBef>
            </a:pPr>
            <a:r>
              <a:rPr lang="en-US" altLang="en-US" dirty="0"/>
              <a:t>Today we’ll cover more details to help with your Spin4Kids planning</a:t>
            </a:r>
          </a:p>
          <a:p>
            <a:pPr>
              <a:spcBef>
                <a:spcPct val="0"/>
              </a:spcBef>
            </a:pPr>
            <a:r>
              <a:rPr lang="en-US" altLang="en-US" dirty="0"/>
              <a:t>We’ll have time at the end for questions</a:t>
            </a:r>
          </a:p>
          <a:p>
            <a:pPr>
              <a:spcBef>
                <a:spcPct val="0"/>
              </a:spcBef>
            </a:pPr>
            <a:endParaRPr lang="en-US" altLang="en-US" dirty="0"/>
          </a:p>
          <a:p>
            <a:pPr>
              <a:spcBef>
                <a:spcPct val="0"/>
              </a:spcBef>
            </a:pPr>
            <a:r>
              <a:rPr lang="en-US" altLang="en-US" dirty="0"/>
              <a:t>Please mute yourselves so we don’t get any background noise</a:t>
            </a:r>
          </a:p>
          <a:p>
            <a:pPr>
              <a:spcBef>
                <a:spcPct val="0"/>
              </a:spcBef>
            </a:pPr>
            <a:r>
              <a:rPr lang="en-US" altLang="en-US" dirty="0"/>
              <a:t>Please don’t put us on hold – it’ll play the GoodLife hold music for everyone on the call if you do</a:t>
            </a:r>
          </a:p>
        </p:txBody>
      </p:sp>
      <p:sp>
        <p:nvSpPr>
          <p:cNvPr id="4099" name="Slide Number Placeholder 3">
            <a:extLst>
              <a:ext uri="{FF2B5EF4-FFF2-40B4-BE49-F238E27FC236}">
                <a16:creationId xmlns:a16="http://schemas.microsoft.com/office/drawing/2014/main" id="{63DA2922-BBCB-402E-976A-8F179A6BD8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154CC0-FCE3-4B12-950A-41C38EB878AE}" type="slidenum">
              <a:rPr lang="en-CA" altLang="en-US" smtClean="0"/>
              <a:pPr fontAlgn="base">
                <a:spcBef>
                  <a:spcPct val="0"/>
                </a:spcBef>
                <a:spcAft>
                  <a:spcPct val="0"/>
                </a:spcAft>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17A23E9-1D5E-418A-A03A-7131363FA4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BE7D2E1-F38F-47CA-A0BD-5439F994A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Stay tuned!</a:t>
            </a:r>
          </a:p>
          <a:p>
            <a:r>
              <a:rPr lang="en-CA" dirty="0"/>
              <a:t>We have a national fundraising campaign coming October 1</a:t>
            </a:r>
          </a:p>
          <a:p>
            <a:r>
              <a:rPr lang="en-CA" dirty="0"/>
              <a:t>Details to come late September </a:t>
            </a:r>
          </a:p>
          <a:p>
            <a:pPr>
              <a:spcBef>
                <a:spcPct val="0"/>
              </a:spcBef>
            </a:pPr>
            <a:endParaRPr lang="en-US" altLang="en-US" dirty="0"/>
          </a:p>
        </p:txBody>
      </p:sp>
      <p:sp>
        <p:nvSpPr>
          <p:cNvPr id="35843" name="Slide Number Placeholder 3">
            <a:extLst>
              <a:ext uri="{FF2B5EF4-FFF2-40B4-BE49-F238E27FC236}">
                <a16:creationId xmlns:a16="http://schemas.microsoft.com/office/drawing/2014/main" id="{E1C1A3D0-B162-4941-840A-50E69F6C2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8E32AE-2106-4782-A89E-AAD0237D5B5E}" type="slidenum">
              <a:rPr lang="en-US" altLang="en-US" smtClean="0"/>
              <a:pPr fontAlgn="base">
                <a:spcBef>
                  <a:spcPct val="0"/>
                </a:spcBef>
                <a:spcAft>
                  <a:spcPct val="0"/>
                </a:spcAft>
              </a:pPr>
              <a:t>10</a:t>
            </a:fld>
            <a:endParaRPr lang="en-US" altLang="en-US"/>
          </a:p>
        </p:txBody>
      </p:sp>
    </p:spTree>
    <p:extLst>
      <p:ext uri="{BB962C8B-B14F-4D97-AF65-F5344CB8AC3E}">
        <p14:creationId xmlns:p14="http://schemas.microsoft.com/office/powerpoint/2010/main" val="245303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D12ED885-4957-4E76-924B-CA1AB53394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772BA729-A1FD-4228-9BE3-D132FB6050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5" name="Slide Number Placeholder 3">
            <a:extLst>
              <a:ext uri="{FF2B5EF4-FFF2-40B4-BE49-F238E27FC236}">
                <a16:creationId xmlns:a16="http://schemas.microsoft.com/office/drawing/2014/main" id="{8BD22A5E-86E8-44D3-8006-EC3EE339DB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EF9904-5854-4053-89BF-952B21DB7197}" type="slidenum">
              <a:rPr lang="en-US" altLang="en-US" smtClean="0"/>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2958810-F60D-4A85-A21A-DFD2AADDBF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5BF47957-429A-4981-9064-1E4AB8EB3B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Leading up to Spin4Kids, you will receive marketing material to display in your Club</a:t>
            </a:r>
          </a:p>
          <a:p>
            <a:pPr>
              <a:spcBef>
                <a:spcPct val="0"/>
              </a:spcBef>
            </a:pPr>
            <a:r>
              <a:rPr lang="en-US" altLang="en-US" dirty="0"/>
              <a:t>Earlier this week, your Club should have received your September materials: Rack Cards, an Easel Stand, and “Sponsor Me!” Business Cards</a:t>
            </a:r>
          </a:p>
          <a:p>
            <a:pPr>
              <a:spcBef>
                <a:spcPct val="0"/>
              </a:spcBef>
            </a:pPr>
            <a:r>
              <a:rPr lang="en-US" altLang="en-US" dirty="0"/>
              <a:t>In October, you’ll get Promo Posters, Pin Up Cards, and Fundraising Thermometers</a:t>
            </a:r>
          </a:p>
          <a:p>
            <a:pPr>
              <a:spcBef>
                <a:spcPct val="0"/>
              </a:spcBef>
            </a:pPr>
            <a:r>
              <a:rPr lang="en-US" altLang="en-US" dirty="0"/>
              <a:t>And in November, you’ll get t-shirts for your Motivators to wear leading up to the big day</a:t>
            </a:r>
          </a:p>
        </p:txBody>
      </p:sp>
      <p:sp>
        <p:nvSpPr>
          <p:cNvPr id="37891" name="Slide Number Placeholder 3">
            <a:extLst>
              <a:ext uri="{FF2B5EF4-FFF2-40B4-BE49-F238E27FC236}">
                <a16:creationId xmlns:a16="http://schemas.microsoft.com/office/drawing/2014/main" id="{C08B2A84-776B-4EBD-9D20-285BC3435D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B7C8D1-6474-4DEF-A1D9-8332BC3C6D2E}" type="slidenum">
              <a:rPr lang="en-US" altLang="en-US" smtClean="0"/>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17A23E9-1D5E-418A-A03A-7131363FA4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BE7D2E1-F38F-47CA-A0BD-5439F994A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lnSpc>
                <a:spcPts val="2700"/>
              </a:lnSpc>
              <a:spcAft>
                <a:spcPts val="0"/>
              </a:spcAft>
              <a:defRPr/>
            </a:pPr>
            <a:r>
              <a:rPr lang="en-US" sz="1200" dirty="0">
                <a:solidFill>
                  <a:schemeClr val="tx1">
                    <a:lumMod val="65000"/>
                    <a:lumOff val="35000"/>
                  </a:schemeClr>
                </a:solidFill>
                <a:latin typeface="Gotham Book"/>
                <a:ea typeface="Helvetica Neue" panose="02000503000000020004" pitchFamily="2" charset="0"/>
                <a:cs typeface="Helvetica Neue" panose="02000503000000020004" pitchFamily="2" charset="0"/>
              </a:rPr>
              <a:t>We will have three GoodLife TV spots leading up to Spin4Kids:</a:t>
            </a:r>
          </a:p>
          <a:p>
            <a:pPr marL="342900" indent="-342900" fontAlgn="auto">
              <a:lnSpc>
                <a:spcPts val="2700"/>
              </a:lnSpc>
              <a:spcAft>
                <a:spcPts val="0"/>
              </a:spcAft>
              <a:buFont typeface="Arial" panose="020B0604020202020204" pitchFamily="34" charset="0"/>
              <a:buChar char="•"/>
              <a:defRPr/>
            </a:pPr>
            <a:r>
              <a:rPr lang="en-US" sz="1200" dirty="0">
                <a:solidFill>
                  <a:schemeClr val="tx1">
                    <a:lumMod val="65000"/>
                    <a:lumOff val="35000"/>
                  </a:schemeClr>
                </a:solidFill>
                <a:latin typeface="Gotham Book"/>
                <a:ea typeface="Helvetica Neue" panose="02000503000000020004" pitchFamily="2" charset="0"/>
                <a:cs typeface="Helvetica Neue" panose="02000503000000020004" pitchFamily="2" charset="0"/>
              </a:rPr>
              <a:t>30-second Spin4Kids promo video</a:t>
            </a:r>
          </a:p>
          <a:p>
            <a:pPr marL="342900" indent="-342900" fontAlgn="auto">
              <a:lnSpc>
                <a:spcPts val="2700"/>
              </a:lnSpc>
              <a:spcAft>
                <a:spcPts val="0"/>
              </a:spcAft>
              <a:buFont typeface="Arial" panose="020B0604020202020204" pitchFamily="34" charset="0"/>
              <a:buChar char="•"/>
              <a:defRPr/>
            </a:pPr>
            <a:r>
              <a:rPr lang="en-US" sz="1200" dirty="0">
                <a:solidFill>
                  <a:schemeClr val="tx1">
                    <a:lumMod val="65000"/>
                    <a:lumOff val="35000"/>
                  </a:schemeClr>
                </a:solidFill>
                <a:latin typeface="Gotham Book"/>
                <a:ea typeface="Helvetica Neue" panose="02000503000000020004" pitchFamily="2" charset="0"/>
                <a:cs typeface="Helvetica Neue" panose="02000503000000020004" pitchFamily="2" charset="0"/>
              </a:rPr>
              <a:t>Lift for Kids advertisement shown only in Clubs that are participating in or hosting Lift for Kids events</a:t>
            </a:r>
          </a:p>
          <a:p>
            <a:pPr marL="342900" indent="-342900" fontAlgn="auto">
              <a:lnSpc>
                <a:spcPts val="2700"/>
              </a:lnSpc>
              <a:spcAft>
                <a:spcPts val="0"/>
              </a:spcAft>
              <a:buFont typeface="Arial" panose="020B0604020202020204" pitchFamily="34" charset="0"/>
              <a:buChar char="•"/>
              <a:defRPr/>
            </a:pPr>
            <a:r>
              <a:rPr lang="en-US" sz="1200" dirty="0">
                <a:solidFill>
                  <a:schemeClr val="tx1">
                    <a:lumMod val="65000"/>
                    <a:lumOff val="35000"/>
                  </a:schemeClr>
                </a:solidFill>
                <a:latin typeface="Gotham Book"/>
                <a:ea typeface="Helvetica Neue" panose="02000503000000020004" pitchFamily="2" charset="0"/>
                <a:cs typeface="Helvetica Neue" panose="02000503000000020004" pitchFamily="2" charset="0"/>
              </a:rPr>
              <a:t>Grant Program application advertisement</a:t>
            </a:r>
          </a:p>
          <a:p>
            <a:pPr>
              <a:spcBef>
                <a:spcPct val="0"/>
              </a:spcBef>
            </a:pPr>
            <a:endParaRPr lang="en-US" altLang="en-US" dirty="0"/>
          </a:p>
        </p:txBody>
      </p:sp>
      <p:sp>
        <p:nvSpPr>
          <p:cNvPr id="35843" name="Slide Number Placeholder 3">
            <a:extLst>
              <a:ext uri="{FF2B5EF4-FFF2-40B4-BE49-F238E27FC236}">
                <a16:creationId xmlns:a16="http://schemas.microsoft.com/office/drawing/2014/main" id="{E1C1A3D0-B162-4941-840A-50E69F6C2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8E32AE-2106-4782-A89E-AAD0237D5B5E}" type="slidenum">
              <a:rPr lang="en-US" altLang="en-US" smtClean="0"/>
              <a:pPr fontAlgn="base">
                <a:spcBef>
                  <a:spcPct val="0"/>
                </a:spcBef>
                <a:spcAft>
                  <a:spcPct val="0"/>
                </a:spcAft>
              </a:pPr>
              <a:t>13</a:t>
            </a:fld>
            <a:endParaRPr lang="en-US" altLang="en-US"/>
          </a:p>
        </p:txBody>
      </p:sp>
    </p:spTree>
    <p:extLst>
      <p:ext uri="{BB962C8B-B14F-4D97-AF65-F5344CB8AC3E}">
        <p14:creationId xmlns:p14="http://schemas.microsoft.com/office/powerpoint/2010/main" val="2847438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17A23E9-1D5E-418A-A03A-7131363FA4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BE7D2E1-F38F-47CA-A0BD-5439F994A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lnSpc>
                <a:spcPts val="2700"/>
              </a:lnSpc>
              <a:spcAft>
                <a:spcPts val="0"/>
              </a:spcAft>
              <a:defRPr/>
            </a:pPr>
            <a:r>
              <a:rPr lang="en-US" sz="12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We’ll send out a national media release at the end of September to </a:t>
            </a:r>
            <a:r>
              <a:rPr lang="en-US" sz="1200" b="1"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all cities </a:t>
            </a:r>
            <a:r>
              <a:rPr lang="en-US" sz="12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with Spin4Kids events</a:t>
            </a:r>
          </a:p>
          <a:p>
            <a:pPr fontAlgn="auto">
              <a:lnSpc>
                <a:spcPts val="2700"/>
              </a:lnSpc>
              <a:spcAft>
                <a:spcPts val="0"/>
              </a:spcAft>
              <a:defRPr/>
            </a:pPr>
            <a:r>
              <a:rPr lang="en-US" sz="12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We will provide Event Leaders and Club Champions with Event Advisory templates closer to November that you can distribute to your own local media </a:t>
            </a:r>
          </a:p>
          <a:p>
            <a:pPr>
              <a:spcBef>
                <a:spcPct val="0"/>
              </a:spcBef>
            </a:pPr>
            <a:endParaRPr lang="en-US" altLang="en-US" dirty="0"/>
          </a:p>
        </p:txBody>
      </p:sp>
      <p:sp>
        <p:nvSpPr>
          <p:cNvPr id="35843" name="Slide Number Placeholder 3">
            <a:extLst>
              <a:ext uri="{FF2B5EF4-FFF2-40B4-BE49-F238E27FC236}">
                <a16:creationId xmlns:a16="http://schemas.microsoft.com/office/drawing/2014/main" id="{E1C1A3D0-B162-4941-840A-50E69F6C2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8E32AE-2106-4782-A89E-AAD0237D5B5E}" type="slidenum">
              <a:rPr lang="en-US" altLang="en-US" smtClean="0"/>
              <a:pPr fontAlgn="base">
                <a:spcBef>
                  <a:spcPct val="0"/>
                </a:spcBef>
                <a:spcAft>
                  <a:spcPct val="0"/>
                </a:spcAft>
              </a:pPr>
              <a:t>14</a:t>
            </a:fld>
            <a:endParaRPr lang="en-US" altLang="en-US"/>
          </a:p>
        </p:txBody>
      </p:sp>
    </p:spTree>
    <p:extLst>
      <p:ext uri="{BB962C8B-B14F-4D97-AF65-F5344CB8AC3E}">
        <p14:creationId xmlns:p14="http://schemas.microsoft.com/office/powerpoint/2010/main" val="258625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49DC83F-A638-4C93-A965-43015A22B7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FD6C61F-116E-46FF-B887-098C8BE670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We’ve created social media tiles that you can use to promote your Spin4Kids event</a:t>
            </a:r>
          </a:p>
          <a:p>
            <a:pPr>
              <a:spcBef>
                <a:spcPct val="0"/>
              </a:spcBef>
            </a:pPr>
            <a:r>
              <a:rPr lang="en-US" altLang="en-US" dirty="0"/>
              <a:t>Download them on the Event Portal and on Pulse</a:t>
            </a:r>
          </a:p>
          <a:p>
            <a:pPr>
              <a:spcBef>
                <a:spcPct val="0"/>
              </a:spcBef>
            </a:pPr>
            <a:r>
              <a:rPr lang="en-US" altLang="en-US" dirty="0"/>
              <a:t>Feel free to use whichever tile resonates best with your audience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Please refer to “Social Media Guidelines” on Event Portal and Pulse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Email Laura at laura.haggart@goodlifefitness.com if you have questions</a:t>
            </a:r>
          </a:p>
          <a:p>
            <a:pPr>
              <a:spcBef>
                <a:spcPct val="0"/>
              </a:spcBef>
            </a:pPr>
            <a:endParaRPr lang="en-US" altLang="en-US" dirty="0"/>
          </a:p>
        </p:txBody>
      </p:sp>
      <p:sp>
        <p:nvSpPr>
          <p:cNvPr id="33795" name="Slide Number Placeholder 3">
            <a:extLst>
              <a:ext uri="{FF2B5EF4-FFF2-40B4-BE49-F238E27FC236}">
                <a16:creationId xmlns:a16="http://schemas.microsoft.com/office/drawing/2014/main" id="{67AA3925-E8EE-4E46-8E32-488AA6F15A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194B73-ACC4-4133-AFE0-8255100AA80A}" type="slidenum">
              <a:rPr lang="en-US" altLang="en-US" smtClean="0"/>
              <a:pPr fontAlgn="base">
                <a:spcBef>
                  <a:spcPct val="0"/>
                </a:spcBef>
                <a:spcAft>
                  <a:spcPct val="0"/>
                </a:spcAft>
              </a:pPr>
              <a:t>15</a:t>
            </a:fld>
            <a:endParaRPr lang="en-US" altLang="en-US"/>
          </a:p>
        </p:txBody>
      </p:sp>
    </p:spTree>
    <p:extLst>
      <p:ext uri="{BB962C8B-B14F-4D97-AF65-F5344CB8AC3E}">
        <p14:creationId xmlns:p14="http://schemas.microsoft.com/office/powerpoint/2010/main" val="2573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17A23E9-1D5E-418A-A03A-7131363FA4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BE7D2E1-F38F-47CA-A0BD-5439F994A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Facebook events are a great way to get the word out and invite people to your event</a:t>
            </a:r>
          </a:p>
          <a:p>
            <a:pPr>
              <a:spcBef>
                <a:spcPct val="0"/>
              </a:spcBef>
            </a:pPr>
            <a:r>
              <a:rPr lang="en-US" altLang="en-US" dirty="0"/>
              <a:t>Work with Laura to create an official Facebook event for your event</a:t>
            </a:r>
          </a:p>
          <a:p>
            <a:pPr>
              <a:spcBef>
                <a:spcPct val="0"/>
              </a:spcBef>
            </a:pPr>
            <a:r>
              <a:rPr lang="en-US" altLang="en-US" dirty="0"/>
              <a:t>An official event will ensure everything is on brand</a:t>
            </a:r>
          </a:p>
          <a:p>
            <a:pPr>
              <a:spcBef>
                <a:spcPct val="0"/>
              </a:spcBef>
            </a:pPr>
            <a:r>
              <a:rPr lang="en-US" altLang="en-US" dirty="0"/>
              <a:t>If it’s created by GoodLife Kids Foundation, it’ll show up in a list on our Facebook page, helping to reach even more people</a:t>
            </a:r>
          </a:p>
          <a:p>
            <a:pPr>
              <a:spcBef>
                <a:spcPct val="0"/>
              </a:spcBef>
            </a:pPr>
            <a:r>
              <a:rPr lang="en-US" altLang="en-US" dirty="0"/>
              <a:t>You can post in the event and invite people</a:t>
            </a:r>
            <a:br>
              <a:rPr lang="en-US" altLang="en-US" dirty="0"/>
            </a:br>
            <a:r>
              <a:rPr lang="en-US" altLang="en-US" dirty="0"/>
              <a:t>We want to work with you to make sure you get as many views on your event as possible</a:t>
            </a:r>
          </a:p>
        </p:txBody>
      </p:sp>
      <p:sp>
        <p:nvSpPr>
          <p:cNvPr id="35843" name="Slide Number Placeholder 3">
            <a:extLst>
              <a:ext uri="{FF2B5EF4-FFF2-40B4-BE49-F238E27FC236}">
                <a16:creationId xmlns:a16="http://schemas.microsoft.com/office/drawing/2014/main" id="{E1C1A3D0-B162-4941-840A-50E69F6C2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8E32AE-2106-4782-A89E-AAD0237D5B5E}" type="slidenum">
              <a:rPr lang="en-US" altLang="en-US" smtClean="0"/>
              <a:pPr fontAlgn="base">
                <a:spcBef>
                  <a:spcPct val="0"/>
                </a:spcBef>
                <a:spcAft>
                  <a:spcPct val="0"/>
                </a:spcAft>
              </a:pPr>
              <a:t>16</a:t>
            </a:fld>
            <a:endParaRPr lang="en-US" altLang="en-US"/>
          </a:p>
        </p:txBody>
      </p:sp>
    </p:spTree>
    <p:extLst>
      <p:ext uri="{BB962C8B-B14F-4D97-AF65-F5344CB8AC3E}">
        <p14:creationId xmlns:p14="http://schemas.microsoft.com/office/powerpoint/2010/main" val="1567579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17A23E9-1D5E-418A-A03A-7131363FA4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BE7D2E1-F38F-47CA-A0BD-5439F994A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Leading up to, during, and after your event, use #Spin4Kids and tag us on Facebook, Twitter, and Instagram</a:t>
            </a:r>
          </a:p>
          <a:p>
            <a:pPr>
              <a:spcBef>
                <a:spcPct val="0"/>
              </a:spcBef>
            </a:pPr>
            <a:r>
              <a:rPr lang="en-US" altLang="en-US" dirty="0"/>
              <a:t>We’ll be using your photos after the event on our website, social media, Editor emails, print material, and </a:t>
            </a:r>
            <a:r>
              <a:rPr lang="en-US" altLang="en-US" dirty="0" err="1"/>
              <a:t>GoodTimes</a:t>
            </a:r>
            <a:r>
              <a:rPr lang="en-US" altLang="en-US" dirty="0"/>
              <a:t> magazine! </a:t>
            </a:r>
          </a:p>
          <a:p>
            <a:pPr>
              <a:spcBef>
                <a:spcPct val="0"/>
              </a:spcBef>
            </a:pPr>
            <a:r>
              <a:rPr lang="en-US" altLang="en-US" dirty="0"/>
              <a:t>To make sure your event is included, email your photos and videos to Laura at </a:t>
            </a:r>
            <a:r>
              <a:rPr lang="en-US" sz="12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hlinkClick r:id="rId3"/>
              </a:rPr>
              <a:t>laura.haggart@goodlifefitness.com</a:t>
            </a:r>
            <a:endParaRPr lang="en-US" altLang="en-US" dirty="0"/>
          </a:p>
        </p:txBody>
      </p:sp>
      <p:sp>
        <p:nvSpPr>
          <p:cNvPr id="35843" name="Slide Number Placeholder 3">
            <a:extLst>
              <a:ext uri="{FF2B5EF4-FFF2-40B4-BE49-F238E27FC236}">
                <a16:creationId xmlns:a16="http://schemas.microsoft.com/office/drawing/2014/main" id="{E1C1A3D0-B162-4941-840A-50E69F6C2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8E32AE-2106-4782-A89E-AAD0237D5B5E}" type="slidenum">
              <a:rPr lang="en-US" altLang="en-US" smtClean="0"/>
              <a:pPr fontAlgn="base">
                <a:spcBef>
                  <a:spcPct val="0"/>
                </a:spcBef>
                <a:spcAft>
                  <a:spcPct val="0"/>
                </a:spcAft>
              </a:pPr>
              <a:t>17</a:t>
            </a:fld>
            <a:endParaRPr lang="en-US" altLang="en-US"/>
          </a:p>
        </p:txBody>
      </p:sp>
    </p:spTree>
    <p:extLst>
      <p:ext uri="{BB962C8B-B14F-4D97-AF65-F5344CB8AC3E}">
        <p14:creationId xmlns:p14="http://schemas.microsoft.com/office/powerpoint/2010/main" val="390896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D12ED885-4957-4E76-924B-CA1AB53394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772BA729-A1FD-4228-9BE3-D132FB6050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5" name="Slide Number Placeholder 3">
            <a:extLst>
              <a:ext uri="{FF2B5EF4-FFF2-40B4-BE49-F238E27FC236}">
                <a16:creationId xmlns:a16="http://schemas.microsoft.com/office/drawing/2014/main" id="{8BD22A5E-86E8-44D3-8006-EC3EE339DB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EF9904-5854-4053-89BF-952B21DB7197}" type="slidenum">
              <a:rPr lang="en-US" altLang="en-US" smtClean="0"/>
              <a:pPr fontAlgn="base">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17A23E9-1D5E-418A-A03A-7131363FA4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BE7D2E1-F38F-47CA-A0BD-5439F994A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Yes, you can accept cash and cheques in Clubs!</a:t>
            </a:r>
          </a:p>
          <a:p>
            <a:pPr>
              <a:spcBef>
                <a:spcPct val="0"/>
              </a:spcBef>
            </a:pPr>
            <a:r>
              <a:rPr lang="en-US" altLang="en-US" dirty="0"/>
              <a:t>Any cheques should be made payable to GoodLife Kids Foundation</a:t>
            </a:r>
          </a:p>
          <a:p>
            <a:pPr>
              <a:spcBef>
                <a:spcPct val="0"/>
              </a:spcBef>
            </a:pPr>
            <a:r>
              <a:rPr lang="en-US" altLang="en-US" dirty="0"/>
              <a:t>Please record all donations on a pledge form</a:t>
            </a:r>
          </a:p>
          <a:p>
            <a:pPr>
              <a:spcBef>
                <a:spcPct val="0"/>
              </a:spcBef>
            </a:pPr>
            <a:r>
              <a:rPr lang="en-US" altLang="en-US" dirty="0"/>
              <a:t>Income tax receipts will be issued for donations of $20+ 6-8 weeks after Spin4Kids </a:t>
            </a:r>
          </a:p>
          <a:p>
            <a:pPr>
              <a:spcBef>
                <a:spcPct val="0"/>
              </a:spcBef>
            </a:pPr>
            <a:r>
              <a:rPr lang="en-US" altLang="en-US" dirty="0"/>
              <a:t>Deposit cash and cheques from both your Participants and your Club’s fundraising activities into the GoodLife Kids Foundation account at RBC</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Deposits should be made often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Deposit slips and instructions are arriving in Clubs this month</a:t>
            </a:r>
          </a:p>
          <a:p>
            <a:pPr>
              <a:spcBef>
                <a:spcPct val="0"/>
              </a:spcBef>
            </a:pPr>
            <a:endParaRPr lang="en-US" altLang="en-US" dirty="0"/>
          </a:p>
        </p:txBody>
      </p:sp>
      <p:sp>
        <p:nvSpPr>
          <p:cNvPr id="35843" name="Slide Number Placeholder 3">
            <a:extLst>
              <a:ext uri="{FF2B5EF4-FFF2-40B4-BE49-F238E27FC236}">
                <a16:creationId xmlns:a16="http://schemas.microsoft.com/office/drawing/2014/main" id="{E1C1A3D0-B162-4941-840A-50E69F6C2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8E32AE-2106-4782-A89E-AAD0237D5B5E}" type="slidenum">
              <a:rPr lang="en-US" altLang="en-US" smtClean="0"/>
              <a:pPr fontAlgn="base">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49DC83F-A638-4C93-A965-43015A22B7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FD6C61F-116E-46FF-B887-098C8BE670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I’d like to introduce you to the GoodLife Kids Foundation team</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We have 4 people on our team, and we’re happy to help with your Spin4Kids planning</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Kendall O’Neill just joined our team last month, and will be your go-to contact for fundraising</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Tara McGuire looks after all the Spin4Kids national logistics and spin4kids.com support</a:t>
            </a:r>
          </a:p>
          <a:p>
            <a:pPr>
              <a:spcBef>
                <a:spcPct val="0"/>
              </a:spcBef>
            </a:pPr>
            <a:endParaRPr lang="en-US" altLang="en-US" dirty="0"/>
          </a:p>
        </p:txBody>
      </p:sp>
      <p:sp>
        <p:nvSpPr>
          <p:cNvPr id="33795" name="Slide Number Placeholder 3">
            <a:extLst>
              <a:ext uri="{FF2B5EF4-FFF2-40B4-BE49-F238E27FC236}">
                <a16:creationId xmlns:a16="http://schemas.microsoft.com/office/drawing/2014/main" id="{67AA3925-E8EE-4E46-8E32-488AA6F15A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194B73-ACC4-4133-AFE0-8255100AA80A}"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2849934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5676F1CD-61DA-4E52-82D0-37DF306629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D3295706-FA68-4D46-8D29-4AE077048A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Participants can submit cash donations in two ways.</a:t>
            </a:r>
          </a:p>
          <a:p>
            <a:pPr>
              <a:spcBef>
                <a:spcPct val="0"/>
              </a:spcBef>
            </a:pPr>
            <a:r>
              <a:rPr lang="en-US" altLang="en-US" dirty="0"/>
              <a:t>First, they can add it online using their personal credit card. Here’s how:</a:t>
            </a:r>
          </a:p>
          <a:p>
            <a:pPr marL="171450" indent="-171450" eaLnBrk="1" fontAlgn="auto" hangingPunct="1">
              <a:spcBef>
                <a:spcPts val="0"/>
              </a:spcBef>
              <a:spcAft>
                <a:spcPts val="0"/>
              </a:spcAft>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Log into spin4kids.com and go to the “Offline Pledge Tab”</a:t>
            </a:r>
          </a:p>
          <a:p>
            <a:pPr marL="171450" indent="-171450" eaLnBrk="1" fontAlgn="auto" hangingPunct="1">
              <a:spcBef>
                <a:spcPts val="0"/>
              </a:spcBef>
              <a:spcAft>
                <a:spcPts val="0"/>
              </a:spcAft>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Pay the donation using their credit card, and keep the cash to reimburse themselves</a:t>
            </a:r>
          </a:p>
          <a:p>
            <a:pPr marL="171450" indent="-171450" eaLnBrk="1" fontAlgn="auto" hangingPunct="1">
              <a:spcBef>
                <a:spcPts val="0"/>
              </a:spcBef>
              <a:spcAft>
                <a:spcPts val="0"/>
              </a:spcAft>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Note: Participants must use the donor’s information to add the donation online</a:t>
            </a:r>
          </a:p>
          <a:p>
            <a:pPr marL="171450" indent="-171450" eaLnBrk="1" fontAlgn="auto" hangingPunct="1">
              <a:spcBef>
                <a:spcPts val="0"/>
              </a:spcBef>
              <a:spcAft>
                <a:spcPts val="0"/>
              </a:spcAft>
              <a:buFont typeface="Arial" panose="020B0604020202020204" pitchFamily="34" charset="0"/>
              <a:buChar char="•"/>
              <a:defRPr/>
            </a:pPr>
            <a:endParaRPr lang="en-US" sz="1200" dirty="0">
              <a:latin typeface="Gotham Book" pitchFamily="2" charset="0"/>
              <a:ea typeface="Helvetica Neue" panose="02000503000000020004" pitchFamily="2" charset="0"/>
              <a:cs typeface="Gotham Book" pitchFamily="2" charset="0"/>
            </a:endParaRPr>
          </a:p>
          <a:p>
            <a:pPr marL="0" indent="0" eaLnBrk="1" fontAlgn="auto" hangingPunct="1">
              <a:spcBef>
                <a:spcPts val="0"/>
              </a:spcBef>
              <a:spcAft>
                <a:spcPts val="0"/>
              </a:spcAft>
              <a:buFont typeface="Arial" panose="020B0604020202020204" pitchFamily="34" charset="0"/>
              <a:buNone/>
              <a:defRPr/>
            </a:pPr>
            <a:r>
              <a:rPr lang="en-US" sz="1200" dirty="0">
                <a:latin typeface="Gotham Book" pitchFamily="2" charset="0"/>
                <a:ea typeface="Helvetica Neue" panose="02000503000000020004" pitchFamily="2" charset="0"/>
                <a:cs typeface="Gotham Book" pitchFamily="2" charset="0"/>
              </a:rPr>
              <a:t>Second, they can bring the donations into the Club</a:t>
            </a:r>
          </a:p>
          <a:p>
            <a:pPr marL="171450" indent="-171450">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They can do this on Event Day, or before</a:t>
            </a:r>
          </a:p>
          <a:p>
            <a:pPr marL="171450" indent="-171450">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They must bring a completed pledge form</a:t>
            </a:r>
          </a:p>
          <a:p>
            <a:pPr marL="171450" indent="-171450">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Note: Participants must get the donor’s information (donation amount, donor name, mailing address) </a:t>
            </a:r>
          </a:p>
          <a:p>
            <a:pPr marL="0" indent="0" eaLnBrk="1" fontAlgn="auto" hangingPunct="1">
              <a:spcBef>
                <a:spcPts val="0"/>
              </a:spcBef>
              <a:spcAft>
                <a:spcPts val="0"/>
              </a:spcAft>
              <a:buFont typeface="Arial" panose="020B0604020202020204" pitchFamily="34" charset="0"/>
              <a:buNone/>
              <a:defRPr/>
            </a:pPr>
            <a:endParaRPr lang="en-US" sz="1200" dirty="0">
              <a:latin typeface="Gotham Book" pitchFamily="2" charset="0"/>
              <a:ea typeface="Helvetica Neue" panose="02000503000000020004" pitchFamily="2" charset="0"/>
              <a:cs typeface="Gotham Book" pitchFamily="2" charset="0"/>
            </a:endParaRPr>
          </a:p>
        </p:txBody>
      </p:sp>
      <p:sp>
        <p:nvSpPr>
          <p:cNvPr id="23555" name="Slide Number Placeholder 3">
            <a:extLst>
              <a:ext uri="{FF2B5EF4-FFF2-40B4-BE49-F238E27FC236}">
                <a16:creationId xmlns:a16="http://schemas.microsoft.com/office/drawing/2014/main" id="{94D25765-27F9-480E-8B91-22380D5BED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2EC0B8-C05B-46F2-8FF5-E91CE0FD2457}" type="slidenum">
              <a:rPr lang="en-US" altLang="en-US" smtClean="0"/>
              <a:pPr fontAlgn="base">
                <a:spcBef>
                  <a:spcPct val="0"/>
                </a:spcBef>
                <a:spcAft>
                  <a:spcPct val="0"/>
                </a:spcAft>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49DC83F-A638-4C93-A965-43015A22B7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FD6C61F-116E-46FF-B887-098C8BE670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lnSpc>
                <a:spcPts val="2600"/>
              </a:lnSpc>
              <a:spcAft>
                <a:spcPts val="0"/>
              </a:spcAft>
              <a:defRPr/>
            </a:pPr>
            <a:r>
              <a:rPr lang="en-US" sz="1200" dirty="0">
                <a:solidFill>
                  <a:srgbClr val="595959"/>
                </a:solidFill>
                <a:latin typeface="Gotham Book" pitchFamily="2" charset="0"/>
                <a:ea typeface="Helvetica Neue" panose="02000503000000020004" pitchFamily="2" charset="0"/>
                <a:cs typeface="Gotham Book" pitchFamily="2" charset="0"/>
              </a:rPr>
              <a:t>Lump sums are funds collected from fundraising activities like book sales, office pools, bottle drives, </a:t>
            </a:r>
            <a:r>
              <a:rPr lang="en-US" sz="1200" dirty="0" err="1">
                <a:solidFill>
                  <a:srgbClr val="595959"/>
                </a:solidFill>
                <a:latin typeface="Gotham Book" pitchFamily="2" charset="0"/>
                <a:ea typeface="Helvetica Neue" panose="02000503000000020004" pitchFamily="2" charset="0"/>
                <a:cs typeface="Gotham Book" pitchFamily="2" charset="0"/>
              </a:rPr>
              <a:t>etc</a:t>
            </a:r>
            <a:endParaRPr lang="en-US" sz="1200" dirty="0">
              <a:solidFill>
                <a:srgbClr val="595959"/>
              </a:solidFill>
              <a:latin typeface="Gotham Book" pitchFamily="2" charset="0"/>
              <a:ea typeface="Helvetica Neue" panose="02000503000000020004" pitchFamily="2" charset="0"/>
              <a:cs typeface="Gotham Book" pitchFamily="2" charset="0"/>
            </a:endParaRPr>
          </a:p>
          <a:p>
            <a:pPr fontAlgn="auto">
              <a:lnSpc>
                <a:spcPts val="2600"/>
              </a:lnSpc>
              <a:spcAft>
                <a:spcPts val="0"/>
              </a:spcAft>
              <a:defRPr/>
            </a:pPr>
            <a:r>
              <a:rPr lang="en-US" sz="1200" dirty="0">
                <a:solidFill>
                  <a:srgbClr val="595959"/>
                </a:solidFill>
                <a:latin typeface="Gotham Book" pitchFamily="2" charset="0"/>
                <a:ea typeface="Helvetica Neue" panose="02000503000000020004" pitchFamily="2" charset="0"/>
                <a:cs typeface="Gotham Book" pitchFamily="2" charset="0"/>
              </a:rPr>
              <a:t>These funds are not eligible for income tax receipts</a:t>
            </a:r>
          </a:p>
          <a:p>
            <a:pPr fontAlgn="auto">
              <a:lnSpc>
                <a:spcPts val="2600"/>
              </a:lnSpc>
              <a:spcAft>
                <a:spcPts val="0"/>
              </a:spcAft>
              <a:defRPr/>
            </a:pPr>
            <a:r>
              <a:rPr lang="en-US" sz="1200" dirty="0">
                <a:solidFill>
                  <a:srgbClr val="595959"/>
                </a:solidFill>
                <a:latin typeface="Gotham Book" pitchFamily="2" charset="0"/>
                <a:ea typeface="Helvetica Neue" panose="02000503000000020004" pitchFamily="2" charset="0"/>
                <a:cs typeface="Gotham Book" pitchFamily="2" charset="0"/>
              </a:rPr>
              <a:t>Please note our new online fundraising platform </a:t>
            </a:r>
            <a:r>
              <a:rPr lang="en-US" sz="1200" b="1" dirty="0">
                <a:solidFill>
                  <a:srgbClr val="595959"/>
                </a:solidFill>
                <a:latin typeface="Gotham Book" pitchFamily="2" charset="0"/>
                <a:ea typeface="Helvetica Neue" panose="02000503000000020004" pitchFamily="2" charset="0"/>
                <a:cs typeface="Gotham Book" pitchFamily="2" charset="0"/>
              </a:rPr>
              <a:t>does not allow you to add lump sums online. </a:t>
            </a:r>
            <a:r>
              <a:rPr lang="en-US" sz="1200" b="0" dirty="0">
                <a:solidFill>
                  <a:srgbClr val="595959"/>
                </a:solidFill>
                <a:latin typeface="Gotham Book" pitchFamily="2" charset="0"/>
                <a:ea typeface="Helvetica Neue" panose="02000503000000020004" pitchFamily="2" charset="0"/>
                <a:cs typeface="Gotham Book" pitchFamily="2" charset="0"/>
              </a:rPr>
              <a:t>This is a change from last year</a:t>
            </a:r>
          </a:p>
          <a:p>
            <a:pPr fontAlgn="auto">
              <a:lnSpc>
                <a:spcPts val="2600"/>
              </a:lnSpc>
              <a:spcAft>
                <a:spcPts val="0"/>
              </a:spcAft>
              <a:defRPr/>
            </a:pPr>
            <a:r>
              <a:rPr lang="en-US" sz="1200" dirty="0">
                <a:solidFill>
                  <a:srgbClr val="595959"/>
                </a:solidFill>
                <a:latin typeface="Gotham Book" pitchFamily="2" charset="0"/>
                <a:ea typeface="Helvetica Neue" panose="02000503000000020004" pitchFamily="2" charset="0"/>
                <a:cs typeface="Helvetica Neue" panose="02000503000000020004" pitchFamily="2" charset="0"/>
              </a:rPr>
              <a:t>Participants should submit these funds in Club or bring them on Event Day with a completed pledge form</a:t>
            </a:r>
          </a:p>
          <a:p>
            <a:pPr fontAlgn="auto">
              <a:lnSpc>
                <a:spcPts val="2600"/>
              </a:lnSpc>
              <a:spcAft>
                <a:spcPts val="0"/>
              </a:spcAft>
              <a:defRPr/>
            </a:pPr>
            <a:r>
              <a:rPr lang="en-US" sz="1200" dirty="0">
                <a:solidFill>
                  <a:srgbClr val="595959"/>
                </a:solidFill>
                <a:latin typeface="Gotham Book" pitchFamily="2" charset="0"/>
                <a:ea typeface="Helvetica Neue" panose="02000503000000020004" pitchFamily="2" charset="0"/>
                <a:cs typeface="Helvetica Neue" panose="02000503000000020004" pitchFamily="2" charset="0"/>
              </a:rPr>
              <a:t>If your Club holds a fundraising activity, you cannot add the lump sum cash online</a:t>
            </a:r>
          </a:p>
          <a:p>
            <a:pPr fontAlgn="auto">
              <a:lnSpc>
                <a:spcPts val="2600"/>
              </a:lnSpc>
              <a:spcAft>
                <a:spcPts val="0"/>
              </a:spcAft>
              <a:defRPr/>
            </a:pPr>
            <a:r>
              <a:rPr lang="en-US" sz="1200" dirty="0">
                <a:solidFill>
                  <a:srgbClr val="595959"/>
                </a:solidFill>
                <a:latin typeface="Gotham Book" pitchFamily="2" charset="0"/>
                <a:ea typeface="Helvetica Neue" panose="02000503000000020004" pitchFamily="2" charset="0"/>
                <a:cs typeface="Helvetica Neue" panose="02000503000000020004" pitchFamily="2" charset="0"/>
              </a:rPr>
              <a:t>You must deposit all funds into the GoodLife Kids Foundation RBC account and send deposit slips and pledge forms to GoodLife Kids Foundation</a:t>
            </a:r>
          </a:p>
          <a:p>
            <a:pPr fontAlgn="auto">
              <a:lnSpc>
                <a:spcPts val="2600"/>
              </a:lnSpc>
              <a:spcAft>
                <a:spcPts val="0"/>
              </a:spcAft>
              <a:defRPr/>
            </a:pPr>
            <a:r>
              <a:rPr lang="en-US" sz="1200" dirty="0">
                <a:solidFill>
                  <a:srgbClr val="595959"/>
                </a:solidFill>
                <a:latin typeface="Gotham Book" pitchFamily="2" charset="0"/>
                <a:ea typeface="Helvetica Neue" panose="02000503000000020004" pitchFamily="2" charset="0"/>
                <a:cs typeface="Helvetica Neue" panose="02000503000000020004" pitchFamily="2" charset="0"/>
              </a:rPr>
              <a:t>If you have questions, please email </a:t>
            </a:r>
            <a:r>
              <a:rPr lang="en-US" sz="1200" dirty="0">
                <a:solidFill>
                  <a:srgbClr val="595959"/>
                </a:solidFill>
                <a:latin typeface="Gotham Book" pitchFamily="2" charset="0"/>
                <a:ea typeface="Helvetica Neue" panose="02000503000000020004" pitchFamily="2" charset="0"/>
                <a:cs typeface="Helvetica Neue" panose="02000503000000020004" pitchFamily="2" charset="0"/>
                <a:hlinkClick r:id="rId3"/>
              </a:rPr>
              <a:t>events@goodlifekids.com</a:t>
            </a:r>
            <a:r>
              <a:rPr lang="en-US" sz="1200" dirty="0">
                <a:solidFill>
                  <a:srgbClr val="595959"/>
                </a:solidFill>
                <a:latin typeface="Gotham Book" pitchFamily="2" charset="0"/>
                <a:ea typeface="Helvetica Neue" panose="02000503000000020004" pitchFamily="2" charset="0"/>
                <a:cs typeface="Helvetica Neue" panose="02000503000000020004" pitchFamily="2" charset="0"/>
              </a:rPr>
              <a:t> </a:t>
            </a:r>
          </a:p>
          <a:p>
            <a:pPr>
              <a:spcBef>
                <a:spcPct val="0"/>
              </a:spcBef>
            </a:pPr>
            <a:endParaRPr lang="en-US" altLang="en-US" dirty="0"/>
          </a:p>
        </p:txBody>
      </p:sp>
      <p:sp>
        <p:nvSpPr>
          <p:cNvPr id="33795" name="Slide Number Placeholder 3">
            <a:extLst>
              <a:ext uri="{FF2B5EF4-FFF2-40B4-BE49-F238E27FC236}">
                <a16:creationId xmlns:a16="http://schemas.microsoft.com/office/drawing/2014/main" id="{67AA3925-E8EE-4E46-8E32-488AA6F15A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194B73-ACC4-4133-AFE0-8255100AA80A}" type="slidenum">
              <a:rPr lang="en-US" altLang="en-US" smtClean="0"/>
              <a:pPr fontAlgn="base">
                <a:spcBef>
                  <a:spcPct val="0"/>
                </a:spcBef>
                <a:spcAft>
                  <a:spcPct val="0"/>
                </a:spcAft>
              </a:pPr>
              <a:t>21</a:t>
            </a:fld>
            <a:endParaRPr lang="en-US" altLang="en-US"/>
          </a:p>
        </p:txBody>
      </p:sp>
    </p:spTree>
    <p:extLst>
      <p:ext uri="{BB962C8B-B14F-4D97-AF65-F5344CB8AC3E}">
        <p14:creationId xmlns:p14="http://schemas.microsoft.com/office/powerpoint/2010/main" val="877954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2958810-F60D-4A85-A21A-DFD2AADDBF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5BF47957-429A-4981-9064-1E4AB8EB3B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Please submit all paperwork and deposits on the Friday following Spin4Kids – November 22, 2019</a:t>
            </a:r>
          </a:p>
          <a:p>
            <a:pPr>
              <a:spcBef>
                <a:spcPct val="0"/>
              </a:spcBef>
            </a:pPr>
            <a:r>
              <a:rPr lang="en-US" altLang="en-US" dirty="0"/>
              <a:t>Absolute deadline is November 30</a:t>
            </a:r>
          </a:p>
          <a:p>
            <a:pPr>
              <a:spcBef>
                <a:spcPct val="0"/>
              </a:spcBef>
            </a:pPr>
            <a:r>
              <a:rPr lang="en-US" altLang="en-US" dirty="0"/>
              <a:t>We’ll add it to the appropriate team, Participant, and event online fundraising total</a:t>
            </a:r>
          </a:p>
          <a:p>
            <a:pPr>
              <a:spcBef>
                <a:spcPct val="0"/>
              </a:spcBef>
            </a:pPr>
            <a:r>
              <a:rPr lang="en-US" altLang="en-US" dirty="0"/>
              <a:t>Final fundraising totals will be calculated in December</a:t>
            </a:r>
          </a:p>
        </p:txBody>
      </p:sp>
      <p:sp>
        <p:nvSpPr>
          <p:cNvPr id="37891" name="Slide Number Placeholder 3">
            <a:extLst>
              <a:ext uri="{FF2B5EF4-FFF2-40B4-BE49-F238E27FC236}">
                <a16:creationId xmlns:a16="http://schemas.microsoft.com/office/drawing/2014/main" id="{C08B2A84-776B-4EBD-9D20-285BC3435D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B7C8D1-6474-4DEF-A1D9-8332BC3C6D2E}" type="slidenum">
              <a:rPr lang="en-US" altLang="en-US" smtClean="0"/>
              <a:pPr fontAlgn="base">
                <a:spcBef>
                  <a:spcPct val="0"/>
                </a:spcBef>
                <a:spcAft>
                  <a:spcPct val="0"/>
                </a:spcAft>
              </a:pPr>
              <a:t>22</a:t>
            </a:fld>
            <a:endParaRPr lang="en-US" altLang="en-US"/>
          </a:p>
        </p:txBody>
      </p:sp>
    </p:spTree>
    <p:extLst>
      <p:ext uri="{BB962C8B-B14F-4D97-AF65-F5344CB8AC3E}">
        <p14:creationId xmlns:p14="http://schemas.microsoft.com/office/powerpoint/2010/main" val="354351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D12ED885-4957-4E76-924B-CA1AB53394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772BA729-A1FD-4228-9BE3-D132FB6050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5" name="Slide Number Placeholder 3">
            <a:extLst>
              <a:ext uri="{FF2B5EF4-FFF2-40B4-BE49-F238E27FC236}">
                <a16:creationId xmlns:a16="http://schemas.microsoft.com/office/drawing/2014/main" id="{8BD22A5E-86E8-44D3-8006-EC3EE339DB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EF9904-5854-4053-89BF-952B21DB7197}" type="slidenum">
              <a:rPr lang="en-US" altLang="en-US" smtClean="0"/>
              <a:pPr fontAlgn="base">
                <a:spcBef>
                  <a:spcPct val="0"/>
                </a:spcBef>
                <a:spcAft>
                  <a:spcPct val="0"/>
                </a:spcAft>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5676F1CD-61DA-4E52-82D0-37DF306629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D3295706-FA68-4D46-8D29-4AE077048A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If you want to have local vendors come to your Spin4Kids event, please get approval first</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To get approval, email Kendall O’Neill at </a:t>
            </a:r>
            <a:r>
              <a:rPr lang="en-US" sz="1200" dirty="0">
                <a:latin typeface="Gotham Book" pitchFamily="2" charset="0"/>
                <a:ea typeface="Helvetica Neue" panose="02000503000000020004" pitchFamily="2" charset="0"/>
                <a:cs typeface="Gotham Book" pitchFamily="2" charset="0"/>
              </a:rPr>
              <a:t>kendall.oneill@goodlifekids.com</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latin typeface="Gotham Book" pitchFamily="2" charset="0"/>
                <a:ea typeface="Helvetica Neue" panose="02000503000000020004" pitchFamily="2" charset="0"/>
                <a:cs typeface="Gotham Book" pitchFamily="2" charset="0"/>
              </a:rPr>
              <a:t>Vendors must be approved by October 31</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Please note: ALL vendors need to be approved, including rewards partners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latin typeface="Gotham Book" pitchFamily="2" charset="0"/>
              </a:rPr>
              <a:t>Please note: Due to a partner that GoodLife Fitness has, we cannot have any supplement retail businesses as Spin4Kids vendors</a:t>
            </a: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Vendors must do three things.</a:t>
            </a: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dirty="0"/>
              <a:t>Pay $150</a:t>
            </a: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dirty="0"/>
              <a:t>Complete a vendor agreement</a:t>
            </a: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dirty="0"/>
              <a:t>Provide proof of insurance</a:t>
            </a:r>
          </a:p>
          <a:p>
            <a:pPr eaLnBrk="1" fontAlgn="auto" hangingPunct="1">
              <a:spcBef>
                <a:spcPts val="0"/>
              </a:spcBef>
              <a:spcAft>
                <a:spcPts val="0"/>
              </a:spcAft>
              <a:defRPr/>
            </a:pPr>
            <a:r>
              <a:rPr lang="en-US" altLang="en-US" dirty="0"/>
              <a:t>For more information, </a:t>
            </a:r>
            <a:r>
              <a:rPr lang="en-US" altLang="en-US" sz="1200" dirty="0">
                <a:latin typeface="Gotham Book" pitchFamily="2" charset="0"/>
              </a:rPr>
              <a:t>pl</a:t>
            </a:r>
            <a:r>
              <a:rPr lang="en-US" sz="1200" dirty="0">
                <a:latin typeface="Gotham Book" pitchFamily="2" charset="0"/>
                <a:ea typeface="Helvetica Neue" panose="02000503000000020004" pitchFamily="2" charset="0"/>
                <a:cs typeface="Gotham Book" pitchFamily="2" charset="0"/>
              </a:rPr>
              <a:t>ease review “Vendor Policy and Guidelines” on Pulse and on the Event Portal</a:t>
            </a:r>
          </a:p>
          <a:p>
            <a:pPr>
              <a:spcBef>
                <a:spcPct val="0"/>
              </a:spcBef>
            </a:pPr>
            <a:endParaRPr lang="en-US" altLang="en-US" dirty="0"/>
          </a:p>
        </p:txBody>
      </p:sp>
      <p:sp>
        <p:nvSpPr>
          <p:cNvPr id="23555" name="Slide Number Placeholder 3">
            <a:extLst>
              <a:ext uri="{FF2B5EF4-FFF2-40B4-BE49-F238E27FC236}">
                <a16:creationId xmlns:a16="http://schemas.microsoft.com/office/drawing/2014/main" id="{94D25765-27F9-480E-8B91-22380D5BED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2EC0B8-C05B-46F2-8FF5-E91CE0FD2457}" type="slidenum">
              <a:rPr lang="en-US" altLang="en-US" smtClean="0"/>
              <a:pPr fontAlgn="base">
                <a:spcBef>
                  <a:spcPct val="0"/>
                </a:spcBef>
                <a:spcAft>
                  <a:spcPct val="0"/>
                </a:spcAft>
              </a:pPr>
              <a:t>24</a:t>
            </a:fld>
            <a:endParaRPr lang="en-US" altLang="en-US"/>
          </a:p>
        </p:txBody>
      </p:sp>
    </p:spTree>
    <p:extLst>
      <p:ext uri="{BB962C8B-B14F-4D97-AF65-F5344CB8AC3E}">
        <p14:creationId xmlns:p14="http://schemas.microsoft.com/office/powerpoint/2010/main" val="2469124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5676F1CD-61DA-4E52-82D0-37DF306629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D3295706-FA68-4D46-8D29-4AE077048A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You are welcome to pursue sponsors for your event. There are 4 levels of sponsorship and different perks for each one.</a:t>
            </a:r>
          </a:p>
          <a:p>
            <a:pPr eaLnBrk="1" fontAlgn="auto" hangingPunct="1">
              <a:spcBef>
                <a:spcPts val="0"/>
              </a:spcBef>
              <a:spcAft>
                <a:spcPts val="0"/>
              </a:spcAft>
              <a:defRPr/>
            </a:pPr>
            <a:r>
              <a:rPr lang="en-US" sz="1200" b="1" dirty="0">
                <a:latin typeface="Gotham Book"/>
                <a:ea typeface="Helvetica Neue" panose="02000503000000020004" pitchFamily="2" charset="0"/>
                <a:cs typeface="Gotham Book" pitchFamily="2" charset="0"/>
              </a:rPr>
              <a:t>$150 Level - Vendor</a:t>
            </a:r>
          </a:p>
          <a:p>
            <a:pPr marL="171450" indent="-171450" eaLnBrk="1" fontAlgn="auto" hangingPunct="1">
              <a:spcBef>
                <a:spcPts val="0"/>
              </a:spcBef>
              <a:spcAft>
                <a:spcPts val="0"/>
              </a:spcAft>
              <a:buFont typeface="Arial" panose="020B0604020202020204" pitchFamily="34" charset="0"/>
              <a:buChar char="•"/>
              <a:defRPr/>
            </a:pPr>
            <a:r>
              <a:rPr lang="en-US" sz="1200" dirty="0">
                <a:latin typeface="Gotham Book"/>
                <a:ea typeface="Helvetica Neue" panose="02000503000000020004" pitchFamily="2" charset="0"/>
                <a:cs typeface="Gotham Book" pitchFamily="2" charset="0"/>
              </a:rPr>
              <a:t>Booth at Spin4Kids</a:t>
            </a:r>
          </a:p>
          <a:p>
            <a:pPr eaLnBrk="1" fontAlgn="auto" hangingPunct="1">
              <a:spcBef>
                <a:spcPts val="0"/>
              </a:spcBef>
              <a:spcAft>
                <a:spcPts val="0"/>
              </a:spcAft>
              <a:defRPr/>
            </a:pPr>
            <a:r>
              <a:rPr lang="en-US" sz="1200" b="1" dirty="0">
                <a:latin typeface="Gotham Book"/>
                <a:ea typeface="Helvetica Neue" panose="02000503000000020004" pitchFamily="2" charset="0"/>
                <a:cs typeface="Gotham Book" pitchFamily="2" charset="0"/>
              </a:rPr>
              <a:t>$250 Level</a:t>
            </a:r>
          </a:p>
          <a:p>
            <a:pPr marL="171450" indent="-171450">
              <a:buFont typeface="Arial" panose="020B0604020202020204" pitchFamily="34" charset="0"/>
              <a:buChar char="•"/>
              <a:defRPr/>
            </a:pPr>
            <a:r>
              <a:rPr lang="en-US" sz="1200" dirty="0">
                <a:latin typeface="Gotham Book"/>
                <a:ea typeface="Helvetica Neue" panose="02000503000000020004" pitchFamily="2" charset="0"/>
                <a:cs typeface="Gotham Book" pitchFamily="2" charset="0"/>
              </a:rPr>
              <a:t>Booth at Spin4Kids</a:t>
            </a:r>
          </a:p>
          <a:p>
            <a:pPr marL="171450" indent="-171450">
              <a:buFont typeface="Arial" panose="020B0604020202020204" pitchFamily="34" charset="0"/>
              <a:buChar char="•"/>
              <a:defRPr/>
            </a:pPr>
            <a:r>
              <a:rPr lang="en-CA" sz="1200" dirty="0">
                <a:latin typeface="Gotham Book"/>
              </a:rPr>
              <a:t>Team of up to 2 Participants with company bike area </a:t>
            </a:r>
            <a:endParaRPr lang="en-US" sz="1200" dirty="0">
              <a:latin typeface="Gotham Book"/>
              <a:ea typeface="Helvetica Neue" panose="02000503000000020004" pitchFamily="2" charset="0"/>
              <a:cs typeface="Gotham Book" pitchFamily="2" charset="0"/>
            </a:endParaRPr>
          </a:p>
          <a:p>
            <a:pPr eaLnBrk="1" fontAlgn="auto" hangingPunct="1">
              <a:spcBef>
                <a:spcPts val="0"/>
              </a:spcBef>
              <a:spcAft>
                <a:spcPts val="0"/>
              </a:spcAft>
              <a:defRPr/>
            </a:pPr>
            <a:r>
              <a:rPr lang="en-US" sz="1200" b="1" dirty="0">
                <a:latin typeface="Gotham Book"/>
                <a:ea typeface="Helvetica Neue" panose="02000503000000020004" pitchFamily="2" charset="0"/>
                <a:cs typeface="Gotham Book" pitchFamily="2" charset="0"/>
              </a:rPr>
              <a:t>$500 Level</a:t>
            </a:r>
          </a:p>
          <a:p>
            <a:pPr marL="171450" indent="-171450">
              <a:buFont typeface="Arial" panose="020B0604020202020204" pitchFamily="34" charset="0"/>
              <a:buChar char="•"/>
              <a:defRPr/>
            </a:pPr>
            <a:r>
              <a:rPr lang="en-US" sz="1200" dirty="0">
                <a:latin typeface="Gotham Book"/>
                <a:ea typeface="Helvetica Neue" panose="02000503000000020004" pitchFamily="2" charset="0"/>
                <a:cs typeface="Gotham Book" pitchFamily="2" charset="0"/>
              </a:rPr>
              <a:t>Booth at Spin4Kids</a:t>
            </a:r>
          </a:p>
          <a:p>
            <a:pPr marL="171450" indent="-171450">
              <a:buFont typeface="Arial" panose="020B0604020202020204" pitchFamily="34" charset="0"/>
              <a:buChar char="•"/>
              <a:defRPr/>
            </a:pPr>
            <a:r>
              <a:rPr lang="en-CA" sz="1200" dirty="0">
                <a:latin typeface="Gotham Book"/>
              </a:rPr>
              <a:t>Logo on local 11.5” x 8.5” poster</a:t>
            </a:r>
          </a:p>
          <a:p>
            <a:pPr marL="171450" indent="-171450">
              <a:buFont typeface="Arial" panose="020B0604020202020204" pitchFamily="34" charset="0"/>
              <a:buChar char="•"/>
              <a:defRPr/>
            </a:pPr>
            <a:r>
              <a:rPr lang="en-CA" sz="1200" dirty="0">
                <a:latin typeface="Gotham Book"/>
              </a:rPr>
              <a:t>Team of up to 4 Participants with company bike area </a:t>
            </a:r>
            <a:endParaRPr lang="en-US" sz="1200" b="1" dirty="0">
              <a:latin typeface="Gotham Book"/>
              <a:ea typeface="Helvetica Neue" panose="02000503000000020004" pitchFamily="2" charset="0"/>
              <a:cs typeface="Gotham Book" pitchFamily="2" charset="0"/>
            </a:endParaRPr>
          </a:p>
          <a:p>
            <a:pPr eaLnBrk="1" fontAlgn="auto" hangingPunct="1">
              <a:spcBef>
                <a:spcPts val="0"/>
              </a:spcBef>
              <a:spcAft>
                <a:spcPts val="0"/>
              </a:spcAft>
              <a:defRPr/>
            </a:pPr>
            <a:r>
              <a:rPr lang="en-US" sz="1200" b="1" dirty="0">
                <a:latin typeface="Gotham Book"/>
                <a:ea typeface="Helvetica Neue" panose="02000503000000020004" pitchFamily="2" charset="0"/>
                <a:cs typeface="Gotham Book" pitchFamily="2" charset="0"/>
              </a:rPr>
              <a:t>$1,000 Level </a:t>
            </a:r>
          </a:p>
          <a:p>
            <a:pPr marL="171450" indent="-171450">
              <a:buFont typeface="Arial" panose="020B0604020202020204" pitchFamily="34" charset="0"/>
              <a:buChar char="•"/>
              <a:defRPr/>
            </a:pPr>
            <a:r>
              <a:rPr lang="en-US" sz="1200" dirty="0">
                <a:latin typeface="Gotham Book"/>
                <a:ea typeface="Helvetica Neue" panose="02000503000000020004" pitchFamily="2" charset="0"/>
                <a:cs typeface="Gotham Book" pitchFamily="2" charset="0"/>
              </a:rPr>
              <a:t>Booth at Spin4Kids</a:t>
            </a:r>
          </a:p>
          <a:p>
            <a:pPr marL="171450" indent="-171450">
              <a:buFont typeface="Arial" panose="020B0604020202020204" pitchFamily="34" charset="0"/>
              <a:buChar char="•"/>
              <a:defRPr/>
            </a:pPr>
            <a:r>
              <a:rPr lang="en-CA" sz="1200" dirty="0">
                <a:latin typeface="Gotham Book"/>
              </a:rPr>
              <a:t>Logo on local 11.5” x 8.5” poster </a:t>
            </a:r>
          </a:p>
          <a:p>
            <a:pPr marL="171450" indent="-171450">
              <a:buFont typeface="Arial" panose="020B0604020202020204" pitchFamily="34" charset="0"/>
              <a:buChar char="•"/>
              <a:defRPr/>
            </a:pPr>
            <a:r>
              <a:rPr lang="en-CA" sz="1200" dirty="0">
                <a:latin typeface="Gotham Book"/>
              </a:rPr>
              <a:t>Logo on local area email blast </a:t>
            </a:r>
          </a:p>
          <a:p>
            <a:pPr marL="171450" indent="-171450">
              <a:buFont typeface="Arial" panose="020B0604020202020204" pitchFamily="34" charset="0"/>
              <a:buChar char="•"/>
              <a:defRPr/>
            </a:pPr>
            <a:r>
              <a:rPr lang="en-CA" sz="1200" dirty="0">
                <a:latin typeface="Gotham Book"/>
              </a:rPr>
              <a:t>Team of up to 8 Participants with company bike area</a:t>
            </a:r>
            <a:endParaRPr lang="en-US" sz="1200" dirty="0">
              <a:latin typeface="Gotham Book"/>
              <a:ea typeface="Helvetica Neue" panose="02000503000000020004" pitchFamily="2" charset="0"/>
              <a:cs typeface="Gotham Book" pitchFamily="2" charset="0"/>
            </a:endParaRPr>
          </a:p>
        </p:txBody>
      </p:sp>
      <p:sp>
        <p:nvSpPr>
          <p:cNvPr id="23555" name="Slide Number Placeholder 3">
            <a:extLst>
              <a:ext uri="{FF2B5EF4-FFF2-40B4-BE49-F238E27FC236}">
                <a16:creationId xmlns:a16="http://schemas.microsoft.com/office/drawing/2014/main" id="{94D25765-27F9-480E-8B91-22380D5BED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2EC0B8-C05B-46F2-8FF5-E91CE0FD2457}" type="slidenum">
              <a:rPr lang="en-US" altLang="en-US" smtClean="0"/>
              <a:pPr fontAlgn="base">
                <a:spcBef>
                  <a:spcPct val="0"/>
                </a:spcBef>
                <a:spcAft>
                  <a:spcPct val="0"/>
                </a:spcAft>
              </a:pPr>
              <a:t>25</a:t>
            </a:fld>
            <a:endParaRPr lang="en-US" altLang="en-US"/>
          </a:p>
        </p:txBody>
      </p:sp>
    </p:spTree>
    <p:extLst>
      <p:ext uri="{BB962C8B-B14F-4D97-AF65-F5344CB8AC3E}">
        <p14:creationId xmlns:p14="http://schemas.microsoft.com/office/powerpoint/2010/main" val="65082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2209CDD0-0868-42D5-ABBB-20C0D143FE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A2AAD2FF-EA11-4A71-9A6F-CBD536489E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We’re getting closer to Spin4Kids event day!</a:t>
            </a:r>
          </a:p>
          <a:p>
            <a:pPr>
              <a:spcBef>
                <a:spcPct val="0"/>
              </a:spcBef>
            </a:pPr>
            <a:r>
              <a:rPr lang="en-US" altLang="en-US" dirty="0"/>
              <a:t>Our third and final onboarding call will take place October 7</a:t>
            </a:r>
          </a:p>
          <a:p>
            <a:pPr>
              <a:spcBef>
                <a:spcPct val="0"/>
              </a:spcBef>
            </a:pPr>
            <a:r>
              <a:rPr lang="en-US" altLang="en-US" dirty="0"/>
              <a:t>Then of course, Spin4Kids is happening November 16</a:t>
            </a:r>
          </a:p>
          <a:p>
            <a:pPr>
              <a:spcBef>
                <a:spcPct val="0"/>
              </a:spcBef>
            </a:pPr>
            <a:r>
              <a:rPr lang="en-US" altLang="en-US" dirty="0"/>
              <a:t>After that, please note that paperwork and deposits are due the following Friday, November 22</a:t>
            </a:r>
          </a:p>
          <a:p>
            <a:pPr>
              <a:spcBef>
                <a:spcPct val="0"/>
              </a:spcBef>
            </a:pPr>
            <a:r>
              <a:rPr lang="en-US" altLang="en-US" dirty="0"/>
              <a:t>Cutoff date for Fundraising Rewards is November 30</a:t>
            </a:r>
          </a:p>
        </p:txBody>
      </p:sp>
      <p:sp>
        <p:nvSpPr>
          <p:cNvPr id="39939" name="Slide Number Placeholder 3">
            <a:extLst>
              <a:ext uri="{FF2B5EF4-FFF2-40B4-BE49-F238E27FC236}">
                <a16:creationId xmlns:a16="http://schemas.microsoft.com/office/drawing/2014/main" id="{B55D4866-4E76-4531-901B-DB030164A3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528951-ACC3-4E39-B5F6-E8BDD78F83B2}" type="slidenum">
              <a:rPr lang="en-US" altLang="en-US" smtClean="0"/>
              <a:pPr fontAlgn="base">
                <a:spcBef>
                  <a:spcPct val="0"/>
                </a:spcBef>
                <a:spcAft>
                  <a:spcPct val="0"/>
                </a:spcAft>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62FA00E8-DBDC-4B32-BA99-37F719F9F1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EF31382D-6F19-4922-991B-E568DA2387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4035" name="Slide Number Placeholder 3">
            <a:extLst>
              <a:ext uri="{FF2B5EF4-FFF2-40B4-BE49-F238E27FC236}">
                <a16:creationId xmlns:a16="http://schemas.microsoft.com/office/drawing/2014/main" id="{4D2FED6D-3A2E-4477-A5A0-8D42F23F89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167FDA-4A35-4440-A583-F15FE5AEA4B9}" type="slidenum">
              <a:rPr lang="en-US" altLang="en-US" smtClean="0"/>
              <a:pPr fontAlgn="base">
                <a:spcBef>
                  <a:spcPct val="0"/>
                </a:spcBef>
                <a:spcAft>
                  <a:spcPct val="0"/>
                </a:spcAft>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85C4ECB7-0E07-46F7-BDE3-FE6D7FC988AA}" type="slidenum">
              <a:rPr lang="en-CA" smtClean="0"/>
              <a:pPr>
                <a:defRPr/>
              </a:pPr>
              <a:t>28</a:t>
            </a:fld>
            <a:endParaRPr lang="en-CA" dirty="0"/>
          </a:p>
        </p:txBody>
      </p:sp>
    </p:spTree>
    <p:extLst>
      <p:ext uri="{BB962C8B-B14F-4D97-AF65-F5344CB8AC3E}">
        <p14:creationId xmlns:p14="http://schemas.microsoft.com/office/powerpoint/2010/main" val="20842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49DC83F-A638-4C93-A965-43015A22B7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FD6C61F-116E-46FF-B887-098C8BE670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Laura Haggart handles marketing and communications</a:t>
            </a:r>
          </a:p>
          <a:p>
            <a:pPr>
              <a:spcBef>
                <a:spcPct val="0"/>
              </a:spcBef>
            </a:pPr>
            <a:r>
              <a:rPr lang="en-US" altLang="en-US" dirty="0"/>
              <a:t>And I’m Lisa Burrows, the GoodLife Kids Foundation Executive Director</a:t>
            </a:r>
          </a:p>
          <a:p>
            <a:pPr>
              <a:spcBef>
                <a:spcPct val="0"/>
              </a:spcBef>
            </a:pPr>
            <a:endParaRPr lang="en-US" altLang="en-US" dirty="0"/>
          </a:p>
        </p:txBody>
      </p:sp>
      <p:sp>
        <p:nvSpPr>
          <p:cNvPr id="33795" name="Slide Number Placeholder 3">
            <a:extLst>
              <a:ext uri="{FF2B5EF4-FFF2-40B4-BE49-F238E27FC236}">
                <a16:creationId xmlns:a16="http://schemas.microsoft.com/office/drawing/2014/main" id="{67AA3925-E8EE-4E46-8E32-488AA6F15A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194B73-ACC4-4133-AFE0-8255100AA80A}" type="slidenum">
              <a:rPr lang="en-US" altLang="en-US" smtClean="0"/>
              <a:pPr fontAlgn="base">
                <a:spcBef>
                  <a:spcPct val="0"/>
                </a:spcBef>
                <a:spcAft>
                  <a:spcPct val="0"/>
                </a:spcAft>
              </a:pPr>
              <a:t>3</a:t>
            </a:fld>
            <a:endParaRPr lang="en-US" altLang="en-US"/>
          </a:p>
        </p:txBody>
      </p:sp>
    </p:spTree>
    <p:extLst>
      <p:ext uri="{BB962C8B-B14F-4D97-AF65-F5344CB8AC3E}">
        <p14:creationId xmlns:p14="http://schemas.microsoft.com/office/powerpoint/2010/main" val="155819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96DC823A-85AE-4CD4-B49F-CEDE0F073B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a:extLst>
              <a:ext uri="{FF2B5EF4-FFF2-40B4-BE49-F238E27FC236}">
                <a16:creationId xmlns:a16="http://schemas.microsoft.com/office/drawing/2014/main" id="{1668FACE-13E0-4E94-AD28-4261CB15DA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147" name="Slide Number Placeholder 3">
            <a:extLst>
              <a:ext uri="{FF2B5EF4-FFF2-40B4-BE49-F238E27FC236}">
                <a16:creationId xmlns:a16="http://schemas.microsoft.com/office/drawing/2014/main" id="{38263193-E110-4E62-B49F-7AEA3D6862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F88ACA-3FBD-439D-BE00-7DEDEDF76D36}"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D12ED885-4957-4E76-924B-CA1AB53394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772BA729-A1FD-4228-9BE3-D132FB6050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5" name="Slide Number Placeholder 3">
            <a:extLst>
              <a:ext uri="{FF2B5EF4-FFF2-40B4-BE49-F238E27FC236}">
                <a16:creationId xmlns:a16="http://schemas.microsoft.com/office/drawing/2014/main" id="{8BD22A5E-86E8-44D3-8006-EC3EE339DB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EF9904-5854-4053-89BF-952B21DB7197}"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17A23E9-1D5E-418A-A03A-7131363FA4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BE7D2E1-F38F-47CA-A0BD-5439F994A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Anyone and everyone can register. GoodLife Members, non-Members, family, friends and Associates</a:t>
            </a:r>
          </a:p>
          <a:p>
            <a:pPr>
              <a:spcBef>
                <a:spcPct val="0"/>
              </a:spcBef>
            </a:pPr>
            <a:r>
              <a:rPr lang="en-US" altLang="en-US" dirty="0"/>
              <a:t>Set a fundraising goal for your Club. How many Participants do you need to reach that goal? What other fundraising activities can you plan?</a:t>
            </a:r>
          </a:p>
          <a:p>
            <a:pPr>
              <a:spcBef>
                <a:spcPct val="0"/>
              </a:spcBef>
            </a:pPr>
            <a:r>
              <a:rPr lang="en-US" altLang="en-US" dirty="0"/>
              <a:t>Check out “Tips and Tactics for Recruiting Participants” and “How to Fundraise $5,000” on Pulse and on the Event Portal</a:t>
            </a:r>
          </a:p>
          <a:p>
            <a:pPr>
              <a:spcBef>
                <a:spcPct val="0"/>
              </a:spcBef>
            </a:pPr>
            <a:r>
              <a:rPr lang="en-US" altLang="en-US" dirty="0"/>
              <a:t>Don’t forget to register and fundraise yourself!</a:t>
            </a:r>
          </a:p>
        </p:txBody>
      </p:sp>
      <p:sp>
        <p:nvSpPr>
          <p:cNvPr id="35843" name="Slide Number Placeholder 3">
            <a:extLst>
              <a:ext uri="{FF2B5EF4-FFF2-40B4-BE49-F238E27FC236}">
                <a16:creationId xmlns:a16="http://schemas.microsoft.com/office/drawing/2014/main" id="{E1C1A3D0-B162-4941-840A-50E69F6C2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8E32AE-2106-4782-A89E-AAD0237D5B5E}" type="slidenum">
              <a:rPr lang="en-US" altLang="en-US" smtClean="0"/>
              <a:pPr fontAlgn="base">
                <a:spcBef>
                  <a:spcPct val="0"/>
                </a:spcBef>
                <a:spcAft>
                  <a:spcPct val="0"/>
                </a:spcAft>
              </a:pPr>
              <a:t>6</a:t>
            </a:fld>
            <a:endParaRPr lang="en-US" altLang="en-US"/>
          </a:p>
        </p:txBody>
      </p:sp>
    </p:spTree>
    <p:extLst>
      <p:ext uri="{BB962C8B-B14F-4D97-AF65-F5344CB8AC3E}">
        <p14:creationId xmlns:p14="http://schemas.microsoft.com/office/powerpoint/2010/main" val="3908969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17A23E9-1D5E-418A-A03A-7131363FA4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BE7D2E1-F38F-47CA-A0BD-5439F994A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Everyone can help recruit fundraising Participants!</a:t>
            </a:r>
          </a:p>
          <a:p>
            <a:pPr>
              <a:spcBef>
                <a:spcPct val="0"/>
              </a:spcBef>
            </a:pPr>
            <a:r>
              <a:rPr lang="en-US" altLang="en-US" dirty="0"/>
              <a:t>Make sure all Associates in your Club are prepared with answers if they’re approached about Spin4Kids</a:t>
            </a:r>
          </a:p>
          <a:p>
            <a:pPr>
              <a:spcBef>
                <a:spcPct val="0"/>
              </a:spcBef>
            </a:pPr>
            <a:r>
              <a:rPr lang="en-US" altLang="en-US" dirty="0"/>
              <a:t>Associates should know: </a:t>
            </a:r>
          </a:p>
          <a:p>
            <a:pPr>
              <a:spcBef>
                <a:spcPct val="0"/>
              </a:spcBef>
            </a:pPr>
            <a:r>
              <a:rPr lang="en-US" altLang="en-US" dirty="0"/>
              <a:t>-Date, time, and location of Spin4KIds</a:t>
            </a:r>
          </a:p>
          <a:p>
            <a:pPr>
              <a:spcBef>
                <a:spcPct val="0"/>
              </a:spcBef>
            </a:pPr>
            <a:r>
              <a:rPr lang="en-US" altLang="en-US" dirty="0"/>
              <a:t>-What activities are taking place</a:t>
            </a:r>
          </a:p>
          <a:p>
            <a:pPr>
              <a:spcBef>
                <a:spcPct val="0"/>
              </a:spcBef>
            </a:pPr>
            <a:r>
              <a:rPr lang="en-US" altLang="en-US" dirty="0"/>
              <a:t>-Spin4Kids is a fundraising event</a:t>
            </a:r>
          </a:p>
          <a:p>
            <a:pPr>
              <a:spcBef>
                <a:spcPct val="0"/>
              </a:spcBef>
            </a:pPr>
            <a:r>
              <a:rPr lang="en-US" altLang="en-US" dirty="0"/>
              <a:t>-Where funds go</a:t>
            </a:r>
          </a:p>
          <a:p>
            <a:pPr>
              <a:spcBef>
                <a:spcPct val="0"/>
              </a:spcBef>
            </a:pPr>
            <a:r>
              <a:rPr lang="en-US" altLang="en-US" dirty="0"/>
              <a:t>-How to register</a:t>
            </a:r>
          </a:p>
        </p:txBody>
      </p:sp>
      <p:sp>
        <p:nvSpPr>
          <p:cNvPr id="35843" name="Slide Number Placeholder 3">
            <a:extLst>
              <a:ext uri="{FF2B5EF4-FFF2-40B4-BE49-F238E27FC236}">
                <a16:creationId xmlns:a16="http://schemas.microsoft.com/office/drawing/2014/main" id="{E1C1A3D0-B162-4941-840A-50E69F6C2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8E32AE-2106-4782-A89E-AAD0237D5B5E}"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425703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17A23E9-1D5E-418A-A03A-7131363FA4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BE7D2E1-F38F-47CA-A0BD-5439F994A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Encourage Participants to fundraise. </a:t>
            </a:r>
          </a:p>
          <a:p>
            <a:pPr>
              <a:spcBef>
                <a:spcPct val="0"/>
              </a:spcBef>
            </a:pPr>
            <a:r>
              <a:rPr lang="en-US" altLang="en-US" dirty="0"/>
              <a:t>All Participants are expected to fundraise a minimum of $125</a:t>
            </a:r>
          </a:p>
          <a:p>
            <a:pPr>
              <a:spcBef>
                <a:spcPct val="0"/>
              </a:spcBef>
            </a:pPr>
            <a:r>
              <a:rPr lang="en-US" altLang="en-US" dirty="0"/>
              <a:t>Participants can register at spin4kids.com, where they can easily collect donations through our online platform </a:t>
            </a:r>
          </a:p>
          <a:p>
            <a:pPr>
              <a:spcBef>
                <a:spcPct val="0"/>
              </a:spcBef>
            </a:pPr>
            <a:r>
              <a:rPr lang="en-US" sz="12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We have lots of tools to help fundraisers reach their goals. Review the Fundraising section on Pulse and the Event Portal</a:t>
            </a:r>
          </a:p>
          <a:p>
            <a:pPr>
              <a:spcBef>
                <a:spcPct val="0"/>
              </a:spcBef>
            </a:pPr>
            <a:endParaRPr lang="en-US" altLang="en-US" dirty="0"/>
          </a:p>
        </p:txBody>
      </p:sp>
      <p:sp>
        <p:nvSpPr>
          <p:cNvPr id="35843" name="Slide Number Placeholder 3">
            <a:extLst>
              <a:ext uri="{FF2B5EF4-FFF2-40B4-BE49-F238E27FC236}">
                <a16:creationId xmlns:a16="http://schemas.microsoft.com/office/drawing/2014/main" id="{E1C1A3D0-B162-4941-840A-50E69F6C2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8E32AE-2106-4782-A89E-AAD0237D5B5E}" type="slidenum">
              <a:rPr lang="en-US" altLang="en-US" smtClean="0"/>
              <a:pPr fontAlgn="base">
                <a:spcBef>
                  <a:spcPct val="0"/>
                </a:spcBef>
                <a:spcAft>
                  <a:spcPct val="0"/>
                </a:spcAft>
              </a:pPr>
              <a:t>8</a:t>
            </a:fld>
            <a:endParaRPr lang="en-US" altLang="en-US"/>
          </a:p>
        </p:txBody>
      </p:sp>
    </p:spTree>
    <p:extLst>
      <p:ext uri="{BB962C8B-B14F-4D97-AF65-F5344CB8AC3E}">
        <p14:creationId xmlns:p14="http://schemas.microsoft.com/office/powerpoint/2010/main" val="1267729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49DC83F-A638-4C93-A965-43015A22B7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FD6C61F-116E-46FF-B887-098C8BE670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An up-to-date event page on spin4kids.com is a great way to help recruit Participants</a:t>
            </a:r>
          </a:p>
          <a:p>
            <a:pPr>
              <a:spcBef>
                <a:spcPct val="0"/>
              </a:spcBef>
            </a:pPr>
            <a:r>
              <a:rPr lang="en-US" altLang="en-US" dirty="0"/>
              <a:t>Help us promote your event by providing details we can share on your event page</a:t>
            </a:r>
          </a:p>
          <a:p>
            <a:pPr>
              <a:spcBef>
                <a:spcPct val="0"/>
              </a:spcBef>
            </a:pPr>
            <a:r>
              <a:rPr lang="en-US" altLang="en-US" dirty="0"/>
              <a:t>Make sure the schedule for your event is up to date. Participants will want to know what they’re signing up for</a:t>
            </a:r>
          </a:p>
          <a:p>
            <a:pPr>
              <a:spcBef>
                <a:spcPct val="0"/>
              </a:spcBef>
            </a:pPr>
            <a:r>
              <a:rPr lang="en-US" altLang="en-US" dirty="0"/>
              <a:t>In this example here, Halifax has done a great job showing the day’s agenda, the start and end time, the address, and the contact </a:t>
            </a:r>
          </a:p>
        </p:txBody>
      </p:sp>
      <p:sp>
        <p:nvSpPr>
          <p:cNvPr id="33795" name="Slide Number Placeholder 3">
            <a:extLst>
              <a:ext uri="{FF2B5EF4-FFF2-40B4-BE49-F238E27FC236}">
                <a16:creationId xmlns:a16="http://schemas.microsoft.com/office/drawing/2014/main" id="{67AA3925-E8EE-4E46-8E32-488AA6F15A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194B73-ACC4-4133-AFE0-8255100AA80A}" type="slidenum">
              <a:rPr lang="en-US" altLang="en-US" smtClean="0"/>
              <a:pPr fontAlgn="base">
                <a:spcBef>
                  <a:spcPct val="0"/>
                </a:spcBef>
                <a:spcAft>
                  <a:spcPct val="0"/>
                </a:spcAft>
              </a:pPr>
              <a:t>9</a:t>
            </a:fld>
            <a:endParaRPr lang="en-US" altLang="en-US"/>
          </a:p>
        </p:txBody>
      </p:sp>
    </p:spTree>
    <p:extLst>
      <p:ext uri="{BB962C8B-B14F-4D97-AF65-F5344CB8AC3E}">
        <p14:creationId xmlns:p14="http://schemas.microsoft.com/office/powerpoint/2010/main" val="334293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82FC4-23FB-499D-8015-D3B4C5B225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3048608-6BBA-4647-8038-B5324114A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8146005-7109-45C4-A7D2-5B7638DC5ECB}"/>
              </a:ext>
            </a:extLst>
          </p:cNvPr>
          <p:cNvSpPr>
            <a:spLocks noGrp="1"/>
          </p:cNvSpPr>
          <p:nvPr>
            <p:ph type="dt" sz="half" idx="10"/>
          </p:nvPr>
        </p:nvSpPr>
        <p:spPr/>
        <p:txBody>
          <a:bodyPr/>
          <a:lstStyle/>
          <a:p>
            <a:fld id="{65391AD5-437F-42AE-91E5-7D8C518D52A6}" type="datetimeFigureOut">
              <a:rPr lang="en-CA" smtClean="0"/>
              <a:t>2019-09-03</a:t>
            </a:fld>
            <a:endParaRPr lang="en-CA"/>
          </a:p>
        </p:txBody>
      </p:sp>
      <p:sp>
        <p:nvSpPr>
          <p:cNvPr id="5" name="Footer Placeholder 4">
            <a:extLst>
              <a:ext uri="{FF2B5EF4-FFF2-40B4-BE49-F238E27FC236}">
                <a16:creationId xmlns:a16="http://schemas.microsoft.com/office/drawing/2014/main" id="{9C06875D-AFFD-4ECB-8184-FDB034A4AA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A944680-B2E4-4267-A5AF-8E4280B58384}"/>
              </a:ext>
            </a:extLst>
          </p:cNvPr>
          <p:cNvSpPr>
            <a:spLocks noGrp="1"/>
          </p:cNvSpPr>
          <p:nvPr>
            <p:ph type="sldNum" sz="quarter" idx="12"/>
          </p:nvPr>
        </p:nvSpPr>
        <p:spPr/>
        <p:txBody>
          <a:bodyPr/>
          <a:lstStyle/>
          <a:p>
            <a:fld id="{B0BD8A8D-8DFB-45F6-924B-F14C2623F460}" type="slidenum">
              <a:rPr lang="en-CA" smtClean="0"/>
              <a:t>‹#›</a:t>
            </a:fld>
            <a:endParaRPr lang="en-CA"/>
          </a:p>
        </p:txBody>
      </p:sp>
    </p:spTree>
    <p:extLst>
      <p:ext uri="{BB962C8B-B14F-4D97-AF65-F5344CB8AC3E}">
        <p14:creationId xmlns:p14="http://schemas.microsoft.com/office/powerpoint/2010/main" val="104956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4692-E25F-402E-9385-08BC01DB191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FCF3EF9-1C27-4B8F-A0B0-5D73F240D4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84F406E-DED5-46B1-9047-81B1086098F8}"/>
              </a:ext>
            </a:extLst>
          </p:cNvPr>
          <p:cNvSpPr>
            <a:spLocks noGrp="1"/>
          </p:cNvSpPr>
          <p:nvPr>
            <p:ph type="dt" sz="half" idx="10"/>
          </p:nvPr>
        </p:nvSpPr>
        <p:spPr/>
        <p:txBody>
          <a:bodyPr/>
          <a:lstStyle/>
          <a:p>
            <a:fld id="{65391AD5-437F-42AE-91E5-7D8C518D52A6}" type="datetimeFigureOut">
              <a:rPr lang="en-CA" smtClean="0"/>
              <a:t>2019-09-03</a:t>
            </a:fld>
            <a:endParaRPr lang="en-CA"/>
          </a:p>
        </p:txBody>
      </p:sp>
      <p:sp>
        <p:nvSpPr>
          <p:cNvPr id="5" name="Footer Placeholder 4">
            <a:extLst>
              <a:ext uri="{FF2B5EF4-FFF2-40B4-BE49-F238E27FC236}">
                <a16:creationId xmlns:a16="http://schemas.microsoft.com/office/drawing/2014/main" id="{8646085C-4A5B-45CA-B08C-551D0973BE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954AF9-487C-4350-A8EB-D68E183207B8}"/>
              </a:ext>
            </a:extLst>
          </p:cNvPr>
          <p:cNvSpPr>
            <a:spLocks noGrp="1"/>
          </p:cNvSpPr>
          <p:nvPr>
            <p:ph type="sldNum" sz="quarter" idx="12"/>
          </p:nvPr>
        </p:nvSpPr>
        <p:spPr/>
        <p:txBody>
          <a:bodyPr/>
          <a:lstStyle/>
          <a:p>
            <a:fld id="{B0BD8A8D-8DFB-45F6-924B-F14C2623F460}" type="slidenum">
              <a:rPr lang="en-CA" smtClean="0"/>
              <a:t>‹#›</a:t>
            </a:fld>
            <a:endParaRPr lang="en-CA"/>
          </a:p>
        </p:txBody>
      </p:sp>
    </p:spTree>
    <p:extLst>
      <p:ext uri="{BB962C8B-B14F-4D97-AF65-F5344CB8AC3E}">
        <p14:creationId xmlns:p14="http://schemas.microsoft.com/office/powerpoint/2010/main" val="189606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084732-929C-4B2D-84EF-6BC0972986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FE33C4C-EAAB-4387-8AA1-AF1367A4B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CDD8E3-AC8B-4557-8ED0-D16ABCDF8E4F}"/>
              </a:ext>
            </a:extLst>
          </p:cNvPr>
          <p:cNvSpPr>
            <a:spLocks noGrp="1"/>
          </p:cNvSpPr>
          <p:nvPr>
            <p:ph type="dt" sz="half" idx="10"/>
          </p:nvPr>
        </p:nvSpPr>
        <p:spPr/>
        <p:txBody>
          <a:bodyPr/>
          <a:lstStyle/>
          <a:p>
            <a:fld id="{65391AD5-437F-42AE-91E5-7D8C518D52A6}" type="datetimeFigureOut">
              <a:rPr lang="en-CA" smtClean="0"/>
              <a:t>2019-09-03</a:t>
            </a:fld>
            <a:endParaRPr lang="en-CA"/>
          </a:p>
        </p:txBody>
      </p:sp>
      <p:sp>
        <p:nvSpPr>
          <p:cNvPr id="5" name="Footer Placeholder 4">
            <a:extLst>
              <a:ext uri="{FF2B5EF4-FFF2-40B4-BE49-F238E27FC236}">
                <a16:creationId xmlns:a16="http://schemas.microsoft.com/office/drawing/2014/main" id="{02E6CC82-A21B-44F1-8284-9F7C5EF89D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0EE724-8E69-417D-840E-88487D978CDD}"/>
              </a:ext>
            </a:extLst>
          </p:cNvPr>
          <p:cNvSpPr>
            <a:spLocks noGrp="1"/>
          </p:cNvSpPr>
          <p:nvPr>
            <p:ph type="sldNum" sz="quarter" idx="12"/>
          </p:nvPr>
        </p:nvSpPr>
        <p:spPr/>
        <p:txBody>
          <a:bodyPr/>
          <a:lstStyle/>
          <a:p>
            <a:fld id="{B0BD8A8D-8DFB-45F6-924B-F14C2623F460}" type="slidenum">
              <a:rPr lang="en-CA" smtClean="0"/>
              <a:t>‹#›</a:t>
            </a:fld>
            <a:endParaRPr lang="en-CA"/>
          </a:p>
        </p:txBody>
      </p:sp>
    </p:spTree>
    <p:extLst>
      <p:ext uri="{BB962C8B-B14F-4D97-AF65-F5344CB8AC3E}">
        <p14:creationId xmlns:p14="http://schemas.microsoft.com/office/powerpoint/2010/main" val="426127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7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E66D-FE55-4220-81C1-6116B9863D4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0ED933-D954-44F7-879A-7C74EA85B6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403B6BB-407D-4137-8F78-D5A31E49FF1B}"/>
              </a:ext>
            </a:extLst>
          </p:cNvPr>
          <p:cNvSpPr>
            <a:spLocks noGrp="1"/>
          </p:cNvSpPr>
          <p:nvPr>
            <p:ph type="dt" sz="half" idx="10"/>
          </p:nvPr>
        </p:nvSpPr>
        <p:spPr/>
        <p:txBody>
          <a:bodyPr/>
          <a:lstStyle/>
          <a:p>
            <a:fld id="{65391AD5-437F-42AE-91E5-7D8C518D52A6}" type="datetimeFigureOut">
              <a:rPr lang="en-CA" smtClean="0"/>
              <a:t>2019-09-03</a:t>
            </a:fld>
            <a:endParaRPr lang="en-CA"/>
          </a:p>
        </p:txBody>
      </p:sp>
      <p:sp>
        <p:nvSpPr>
          <p:cNvPr id="5" name="Footer Placeholder 4">
            <a:extLst>
              <a:ext uri="{FF2B5EF4-FFF2-40B4-BE49-F238E27FC236}">
                <a16:creationId xmlns:a16="http://schemas.microsoft.com/office/drawing/2014/main" id="{EE35ECAC-9B46-4A24-82AD-9935102F30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174BC25-98C4-4A82-90CA-79C1376E8E84}"/>
              </a:ext>
            </a:extLst>
          </p:cNvPr>
          <p:cNvSpPr>
            <a:spLocks noGrp="1"/>
          </p:cNvSpPr>
          <p:nvPr>
            <p:ph type="sldNum" sz="quarter" idx="12"/>
          </p:nvPr>
        </p:nvSpPr>
        <p:spPr/>
        <p:txBody>
          <a:bodyPr/>
          <a:lstStyle/>
          <a:p>
            <a:fld id="{B0BD8A8D-8DFB-45F6-924B-F14C2623F460}" type="slidenum">
              <a:rPr lang="en-CA" smtClean="0"/>
              <a:t>‹#›</a:t>
            </a:fld>
            <a:endParaRPr lang="en-CA"/>
          </a:p>
        </p:txBody>
      </p:sp>
    </p:spTree>
    <p:extLst>
      <p:ext uri="{BB962C8B-B14F-4D97-AF65-F5344CB8AC3E}">
        <p14:creationId xmlns:p14="http://schemas.microsoft.com/office/powerpoint/2010/main" val="154105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7599-2FE7-454E-A11B-AEDB64BABE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E39CCA4-AEC6-4736-BCAB-F264EEF46A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B272ED-D3BB-4793-A2A3-3A9A632D6474}"/>
              </a:ext>
            </a:extLst>
          </p:cNvPr>
          <p:cNvSpPr>
            <a:spLocks noGrp="1"/>
          </p:cNvSpPr>
          <p:nvPr>
            <p:ph type="dt" sz="half" idx="10"/>
          </p:nvPr>
        </p:nvSpPr>
        <p:spPr/>
        <p:txBody>
          <a:bodyPr/>
          <a:lstStyle/>
          <a:p>
            <a:fld id="{65391AD5-437F-42AE-91E5-7D8C518D52A6}" type="datetimeFigureOut">
              <a:rPr lang="en-CA" smtClean="0"/>
              <a:t>2019-09-03</a:t>
            </a:fld>
            <a:endParaRPr lang="en-CA"/>
          </a:p>
        </p:txBody>
      </p:sp>
      <p:sp>
        <p:nvSpPr>
          <p:cNvPr id="5" name="Footer Placeholder 4">
            <a:extLst>
              <a:ext uri="{FF2B5EF4-FFF2-40B4-BE49-F238E27FC236}">
                <a16:creationId xmlns:a16="http://schemas.microsoft.com/office/drawing/2014/main" id="{880BA1E1-96A7-45A9-AFFA-77126A6F30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940832-96CB-4301-BCB4-696B7DC60FB7}"/>
              </a:ext>
            </a:extLst>
          </p:cNvPr>
          <p:cNvSpPr>
            <a:spLocks noGrp="1"/>
          </p:cNvSpPr>
          <p:nvPr>
            <p:ph type="sldNum" sz="quarter" idx="12"/>
          </p:nvPr>
        </p:nvSpPr>
        <p:spPr/>
        <p:txBody>
          <a:bodyPr/>
          <a:lstStyle/>
          <a:p>
            <a:fld id="{B0BD8A8D-8DFB-45F6-924B-F14C2623F460}" type="slidenum">
              <a:rPr lang="en-CA" smtClean="0"/>
              <a:t>‹#›</a:t>
            </a:fld>
            <a:endParaRPr lang="en-CA"/>
          </a:p>
        </p:txBody>
      </p:sp>
    </p:spTree>
    <p:extLst>
      <p:ext uri="{BB962C8B-B14F-4D97-AF65-F5344CB8AC3E}">
        <p14:creationId xmlns:p14="http://schemas.microsoft.com/office/powerpoint/2010/main" val="361905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2D3C-35B8-4097-8D64-8DAE972154A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C3993C5-ECAB-4850-B21B-800811F0A8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F456069-C00A-4FA3-804D-4BD9AB46D5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36DE72D-4523-4893-8607-F5AAD1322156}"/>
              </a:ext>
            </a:extLst>
          </p:cNvPr>
          <p:cNvSpPr>
            <a:spLocks noGrp="1"/>
          </p:cNvSpPr>
          <p:nvPr>
            <p:ph type="dt" sz="half" idx="10"/>
          </p:nvPr>
        </p:nvSpPr>
        <p:spPr/>
        <p:txBody>
          <a:bodyPr/>
          <a:lstStyle/>
          <a:p>
            <a:fld id="{65391AD5-437F-42AE-91E5-7D8C518D52A6}" type="datetimeFigureOut">
              <a:rPr lang="en-CA" smtClean="0"/>
              <a:t>2019-09-03</a:t>
            </a:fld>
            <a:endParaRPr lang="en-CA"/>
          </a:p>
        </p:txBody>
      </p:sp>
      <p:sp>
        <p:nvSpPr>
          <p:cNvPr id="6" name="Footer Placeholder 5">
            <a:extLst>
              <a:ext uri="{FF2B5EF4-FFF2-40B4-BE49-F238E27FC236}">
                <a16:creationId xmlns:a16="http://schemas.microsoft.com/office/drawing/2014/main" id="{806CFECE-C50E-4562-B613-CF3FDA1772E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D63EDE-64C3-4D9C-A0B4-E482A92D3055}"/>
              </a:ext>
            </a:extLst>
          </p:cNvPr>
          <p:cNvSpPr>
            <a:spLocks noGrp="1"/>
          </p:cNvSpPr>
          <p:nvPr>
            <p:ph type="sldNum" sz="quarter" idx="12"/>
          </p:nvPr>
        </p:nvSpPr>
        <p:spPr/>
        <p:txBody>
          <a:bodyPr/>
          <a:lstStyle/>
          <a:p>
            <a:fld id="{B0BD8A8D-8DFB-45F6-924B-F14C2623F460}" type="slidenum">
              <a:rPr lang="en-CA" smtClean="0"/>
              <a:t>‹#›</a:t>
            </a:fld>
            <a:endParaRPr lang="en-CA"/>
          </a:p>
        </p:txBody>
      </p:sp>
    </p:spTree>
    <p:extLst>
      <p:ext uri="{BB962C8B-B14F-4D97-AF65-F5344CB8AC3E}">
        <p14:creationId xmlns:p14="http://schemas.microsoft.com/office/powerpoint/2010/main" val="383752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745D-8D6D-4305-A538-9E144756477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D53CC02-F7FD-4540-878C-500AE30DEF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109BDA-72DB-4E3D-A7D8-F1694577FB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2DABA0A-5613-4915-8AE6-69921D3C1A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EA0BD8-AC1F-4584-B9CC-3C93614D3A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106B13B-A203-4311-AB09-4518E759AB66}"/>
              </a:ext>
            </a:extLst>
          </p:cNvPr>
          <p:cNvSpPr>
            <a:spLocks noGrp="1"/>
          </p:cNvSpPr>
          <p:nvPr>
            <p:ph type="dt" sz="half" idx="10"/>
          </p:nvPr>
        </p:nvSpPr>
        <p:spPr/>
        <p:txBody>
          <a:bodyPr/>
          <a:lstStyle/>
          <a:p>
            <a:fld id="{65391AD5-437F-42AE-91E5-7D8C518D52A6}" type="datetimeFigureOut">
              <a:rPr lang="en-CA" smtClean="0"/>
              <a:t>2019-09-03</a:t>
            </a:fld>
            <a:endParaRPr lang="en-CA"/>
          </a:p>
        </p:txBody>
      </p:sp>
      <p:sp>
        <p:nvSpPr>
          <p:cNvPr id="8" name="Footer Placeholder 7">
            <a:extLst>
              <a:ext uri="{FF2B5EF4-FFF2-40B4-BE49-F238E27FC236}">
                <a16:creationId xmlns:a16="http://schemas.microsoft.com/office/drawing/2014/main" id="{E3AE5AE1-3D18-48FC-B3AA-44B42ED69B2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9039AA-3639-4E40-93F2-6270EDB0BD10}"/>
              </a:ext>
            </a:extLst>
          </p:cNvPr>
          <p:cNvSpPr>
            <a:spLocks noGrp="1"/>
          </p:cNvSpPr>
          <p:nvPr>
            <p:ph type="sldNum" sz="quarter" idx="12"/>
          </p:nvPr>
        </p:nvSpPr>
        <p:spPr/>
        <p:txBody>
          <a:bodyPr/>
          <a:lstStyle/>
          <a:p>
            <a:fld id="{B0BD8A8D-8DFB-45F6-924B-F14C2623F460}" type="slidenum">
              <a:rPr lang="en-CA" smtClean="0"/>
              <a:t>‹#›</a:t>
            </a:fld>
            <a:endParaRPr lang="en-CA"/>
          </a:p>
        </p:txBody>
      </p:sp>
    </p:spTree>
    <p:extLst>
      <p:ext uri="{BB962C8B-B14F-4D97-AF65-F5344CB8AC3E}">
        <p14:creationId xmlns:p14="http://schemas.microsoft.com/office/powerpoint/2010/main" val="267719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68DD-0E38-4249-A468-BC2DC198BAB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0A4CD6D-7323-4233-9BE0-CA6452A43293}"/>
              </a:ext>
            </a:extLst>
          </p:cNvPr>
          <p:cNvSpPr>
            <a:spLocks noGrp="1"/>
          </p:cNvSpPr>
          <p:nvPr>
            <p:ph type="dt" sz="half" idx="10"/>
          </p:nvPr>
        </p:nvSpPr>
        <p:spPr/>
        <p:txBody>
          <a:bodyPr/>
          <a:lstStyle/>
          <a:p>
            <a:fld id="{65391AD5-437F-42AE-91E5-7D8C518D52A6}" type="datetimeFigureOut">
              <a:rPr lang="en-CA" smtClean="0"/>
              <a:t>2019-09-03</a:t>
            </a:fld>
            <a:endParaRPr lang="en-CA"/>
          </a:p>
        </p:txBody>
      </p:sp>
      <p:sp>
        <p:nvSpPr>
          <p:cNvPr id="4" name="Footer Placeholder 3">
            <a:extLst>
              <a:ext uri="{FF2B5EF4-FFF2-40B4-BE49-F238E27FC236}">
                <a16:creationId xmlns:a16="http://schemas.microsoft.com/office/drawing/2014/main" id="{200E142A-33FE-473D-B436-563AAC3C8DE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C76E425-66E2-485B-963A-C691AF7C0DC6}"/>
              </a:ext>
            </a:extLst>
          </p:cNvPr>
          <p:cNvSpPr>
            <a:spLocks noGrp="1"/>
          </p:cNvSpPr>
          <p:nvPr>
            <p:ph type="sldNum" sz="quarter" idx="12"/>
          </p:nvPr>
        </p:nvSpPr>
        <p:spPr/>
        <p:txBody>
          <a:bodyPr/>
          <a:lstStyle/>
          <a:p>
            <a:fld id="{B0BD8A8D-8DFB-45F6-924B-F14C2623F460}" type="slidenum">
              <a:rPr lang="en-CA" smtClean="0"/>
              <a:t>‹#›</a:t>
            </a:fld>
            <a:endParaRPr lang="en-CA"/>
          </a:p>
        </p:txBody>
      </p:sp>
    </p:spTree>
    <p:extLst>
      <p:ext uri="{BB962C8B-B14F-4D97-AF65-F5344CB8AC3E}">
        <p14:creationId xmlns:p14="http://schemas.microsoft.com/office/powerpoint/2010/main" val="240726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B096F6-CBDA-4D0E-9791-AE58C4EF363F}"/>
              </a:ext>
            </a:extLst>
          </p:cNvPr>
          <p:cNvSpPr>
            <a:spLocks noGrp="1"/>
          </p:cNvSpPr>
          <p:nvPr>
            <p:ph type="dt" sz="half" idx="10"/>
          </p:nvPr>
        </p:nvSpPr>
        <p:spPr/>
        <p:txBody>
          <a:bodyPr/>
          <a:lstStyle/>
          <a:p>
            <a:fld id="{65391AD5-437F-42AE-91E5-7D8C518D52A6}" type="datetimeFigureOut">
              <a:rPr lang="en-CA" smtClean="0"/>
              <a:t>2019-09-03</a:t>
            </a:fld>
            <a:endParaRPr lang="en-CA"/>
          </a:p>
        </p:txBody>
      </p:sp>
      <p:sp>
        <p:nvSpPr>
          <p:cNvPr id="3" name="Footer Placeholder 2">
            <a:extLst>
              <a:ext uri="{FF2B5EF4-FFF2-40B4-BE49-F238E27FC236}">
                <a16:creationId xmlns:a16="http://schemas.microsoft.com/office/drawing/2014/main" id="{8FAED02F-8C8A-48F9-AFD9-BC5150DD8B4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B0F08D0-87D2-441C-9490-D497825DDCC6}"/>
              </a:ext>
            </a:extLst>
          </p:cNvPr>
          <p:cNvSpPr>
            <a:spLocks noGrp="1"/>
          </p:cNvSpPr>
          <p:nvPr>
            <p:ph type="sldNum" sz="quarter" idx="12"/>
          </p:nvPr>
        </p:nvSpPr>
        <p:spPr/>
        <p:txBody>
          <a:bodyPr/>
          <a:lstStyle/>
          <a:p>
            <a:fld id="{B0BD8A8D-8DFB-45F6-924B-F14C2623F460}" type="slidenum">
              <a:rPr lang="en-CA" smtClean="0"/>
              <a:t>‹#›</a:t>
            </a:fld>
            <a:endParaRPr lang="en-CA"/>
          </a:p>
        </p:txBody>
      </p:sp>
    </p:spTree>
    <p:extLst>
      <p:ext uri="{BB962C8B-B14F-4D97-AF65-F5344CB8AC3E}">
        <p14:creationId xmlns:p14="http://schemas.microsoft.com/office/powerpoint/2010/main" val="413265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E2F0-55A7-4F0B-B429-F06FC9AE2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B351354-1F0C-4C37-9F62-E85939DA5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BD3AB5C-98BD-4E26-8704-68F4B04CB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17317-A75B-4421-B94D-C2BBB3DD5346}"/>
              </a:ext>
            </a:extLst>
          </p:cNvPr>
          <p:cNvSpPr>
            <a:spLocks noGrp="1"/>
          </p:cNvSpPr>
          <p:nvPr>
            <p:ph type="dt" sz="half" idx="10"/>
          </p:nvPr>
        </p:nvSpPr>
        <p:spPr/>
        <p:txBody>
          <a:bodyPr/>
          <a:lstStyle/>
          <a:p>
            <a:fld id="{65391AD5-437F-42AE-91E5-7D8C518D52A6}" type="datetimeFigureOut">
              <a:rPr lang="en-CA" smtClean="0"/>
              <a:t>2019-09-03</a:t>
            </a:fld>
            <a:endParaRPr lang="en-CA"/>
          </a:p>
        </p:txBody>
      </p:sp>
      <p:sp>
        <p:nvSpPr>
          <p:cNvPr id="6" name="Footer Placeholder 5">
            <a:extLst>
              <a:ext uri="{FF2B5EF4-FFF2-40B4-BE49-F238E27FC236}">
                <a16:creationId xmlns:a16="http://schemas.microsoft.com/office/drawing/2014/main" id="{80E77539-0FF5-430D-9784-F54650534AC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59EAC5F-6C4C-4713-BE47-E8C22D8F9306}"/>
              </a:ext>
            </a:extLst>
          </p:cNvPr>
          <p:cNvSpPr>
            <a:spLocks noGrp="1"/>
          </p:cNvSpPr>
          <p:nvPr>
            <p:ph type="sldNum" sz="quarter" idx="12"/>
          </p:nvPr>
        </p:nvSpPr>
        <p:spPr/>
        <p:txBody>
          <a:bodyPr/>
          <a:lstStyle/>
          <a:p>
            <a:fld id="{B0BD8A8D-8DFB-45F6-924B-F14C2623F460}" type="slidenum">
              <a:rPr lang="en-CA" smtClean="0"/>
              <a:t>‹#›</a:t>
            </a:fld>
            <a:endParaRPr lang="en-CA"/>
          </a:p>
        </p:txBody>
      </p:sp>
    </p:spTree>
    <p:extLst>
      <p:ext uri="{BB962C8B-B14F-4D97-AF65-F5344CB8AC3E}">
        <p14:creationId xmlns:p14="http://schemas.microsoft.com/office/powerpoint/2010/main" val="309715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CE1E-75E6-4883-9D18-7EC4EA98D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73EB676-E9B1-40CE-9996-C07005312F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539BAB9-125D-4C4B-9BD9-7BD1456CA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1BE91-9280-42FD-9B9E-7ECD151EDDF6}"/>
              </a:ext>
            </a:extLst>
          </p:cNvPr>
          <p:cNvSpPr>
            <a:spLocks noGrp="1"/>
          </p:cNvSpPr>
          <p:nvPr>
            <p:ph type="dt" sz="half" idx="10"/>
          </p:nvPr>
        </p:nvSpPr>
        <p:spPr/>
        <p:txBody>
          <a:bodyPr/>
          <a:lstStyle/>
          <a:p>
            <a:fld id="{65391AD5-437F-42AE-91E5-7D8C518D52A6}" type="datetimeFigureOut">
              <a:rPr lang="en-CA" smtClean="0"/>
              <a:t>2019-09-03</a:t>
            </a:fld>
            <a:endParaRPr lang="en-CA"/>
          </a:p>
        </p:txBody>
      </p:sp>
      <p:sp>
        <p:nvSpPr>
          <p:cNvPr id="6" name="Footer Placeholder 5">
            <a:extLst>
              <a:ext uri="{FF2B5EF4-FFF2-40B4-BE49-F238E27FC236}">
                <a16:creationId xmlns:a16="http://schemas.microsoft.com/office/drawing/2014/main" id="{F9F2ABB0-DAEB-46E2-B2C1-C80E5732202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A25E193-F045-4AE1-842C-13AFBC87C031}"/>
              </a:ext>
            </a:extLst>
          </p:cNvPr>
          <p:cNvSpPr>
            <a:spLocks noGrp="1"/>
          </p:cNvSpPr>
          <p:nvPr>
            <p:ph type="sldNum" sz="quarter" idx="12"/>
          </p:nvPr>
        </p:nvSpPr>
        <p:spPr/>
        <p:txBody>
          <a:bodyPr/>
          <a:lstStyle/>
          <a:p>
            <a:fld id="{B0BD8A8D-8DFB-45F6-924B-F14C2623F460}" type="slidenum">
              <a:rPr lang="en-CA" smtClean="0"/>
              <a:t>‹#›</a:t>
            </a:fld>
            <a:endParaRPr lang="en-CA"/>
          </a:p>
        </p:txBody>
      </p:sp>
    </p:spTree>
    <p:extLst>
      <p:ext uri="{BB962C8B-B14F-4D97-AF65-F5344CB8AC3E}">
        <p14:creationId xmlns:p14="http://schemas.microsoft.com/office/powerpoint/2010/main" val="1385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EF0641-C015-4797-8BAC-519D23457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A267473-5663-43B1-ABFC-7FB360570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84C10E-B97A-4FED-A0C1-8E78AF114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91AD5-437F-42AE-91E5-7D8C518D52A6}" type="datetimeFigureOut">
              <a:rPr lang="en-CA" smtClean="0"/>
              <a:t>2019-09-03</a:t>
            </a:fld>
            <a:endParaRPr lang="en-CA"/>
          </a:p>
        </p:txBody>
      </p:sp>
      <p:sp>
        <p:nvSpPr>
          <p:cNvPr id="5" name="Footer Placeholder 4">
            <a:extLst>
              <a:ext uri="{FF2B5EF4-FFF2-40B4-BE49-F238E27FC236}">
                <a16:creationId xmlns:a16="http://schemas.microsoft.com/office/drawing/2014/main" id="{EF799323-6094-4C99-9F45-F6DA23BEC1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EFE0106-458C-46C3-AE71-DCF724E781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D8A8D-8DFB-45F6-924B-F14C2623F460}" type="slidenum">
              <a:rPr lang="en-CA" smtClean="0"/>
              <a:t>‹#›</a:t>
            </a:fld>
            <a:endParaRPr lang="en-CA"/>
          </a:p>
        </p:txBody>
      </p:sp>
    </p:spTree>
    <p:extLst>
      <p:ext uri="{BB962C8B-B14F-4D97-AF65-F5344CB8AC3E}">
        <p14:creationId xmlns:p14="http://schemas.microsoft.com/office/powerpoint/2010/main" val="665511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6.jpe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goodlifefitness.sharepoint.com/sites/GoodLifeKids" TargetMode="External"/><Relationship Id="rId4" Type="http://schemas.openxmlformats.org/officeDocument/2006/relationships/hyperlink" Target="https://www.goodlifekids.com/the-main-event/event-portal/" TargetMode="External"/><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mailto:laura.haggart@goodlifefitness.com"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mailto:events@goodlifekids.com"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kendall.oneill@goodlifekids.com" TargetMode="Externa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mailto:tmcguire@goodlifekids.com"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events@goodlifekids.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mailto:kendall.oneill@goodlifekids.co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www.goodlifekids.com/the-main-event/event-portal/" TargetMode="External"/><Relationship Id="rId4" Type="http://schemas.openxmlformats.org/officeDocument/2006/relationships/hyperlink" Target="https://goodlifefitness.sharepoint.com/sites/GoodLifeKid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kendall.oneill@goodlifekids.com"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mailto:laura.haggart@goodlifefitness.com" TargetMode="External"/><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mailto:lburrows@goodlifekids.com"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pin4kids.co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9FDEE2-5804-40BB-A139-C80B1702D2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958" r="2" b="19259"/>
          <a:stretch/>
        </p:blipFill>
        <p:spPr>
          <a:xfrm>
            <a:off x="-11113" y="5715"/>
            <a:ext cx="12213908" cy="6846570"/>
          </a:xfrm>
          <a:prstGeom prst="rect">
            <a:avLst/>
          </a:prstGeom>
        </p:spPr>
      </p:pic>
      <p:pic>
        <p:nvPicPr>
          <p:cNvPr id="3074" name="Picture 30">
            <a:extLst>
              <a:ext uri="{FF2B5EF4-FFF2-40B4-BE49-F238E27FC236}">
                <a16:creationId xmlns:a16="http://schemas.microsoft.com/office/drawing/2014/main" id="{53C5BBCF-4528-414A-8CF9-4536FF95FE6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876800"/>
            <a:ext cx="121920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4368DD2-C5D6-45A5-B6C9-67FC9FDC3C07}"/>
              </a:ext>
            </a:extLst>
          </p:cNvPr>
          <p:cNvSpPr/>
          <p:nvPr/>
        </p:nvSpPr>
        <p:spPr>
          <a:xfrm>
            <a:off x="-11430" y="1588"/>
            <a:ext cx="12202795" cy="6858000"/>
          </a:xfrm>
          <a:prstGeom prst="rect">
            <a:avLst/>
          </a:prstGeom>
          <a:solidFill>
            <a:schemeClr val="tx1">
              <a:lumMod val="85000"/>
              <a:lumOff val="1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076" name="Picture 15">
            <a:extLst>
              <a:ext uri="{FF2B5EF4-FFF2-40B4-BE49-F238E27FC236}">
                <a16:creationId xmlns:a16="http://schemas.microsoft.com/office/drawing/2014/main" id="{4BAAF7BF-9CD2-416B-B42F-4A32755EFA2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270500"/>
            <a:ext cx="122142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4">
            <a:extLst>
              <a:ext uri="{FF2B5EF4-FFF2-40B4-BE49-F238E27FC236}">
                <a16:creationId xmlns:a16="http://schemas.microsoft.com/office/drawing/2014/main" id="{0B607F0A-CAA1-F945-8D2F-3758E4A11D37}"/>
              </a:ext>
            </a:extLst>
          </p:cNvPr>
          <p:cNvSpPr txBox="1">
            <a:spLocks/>
          </p:cNvSpPr>
          <p:nvPr/>
        </p:nvSpPr>
        <p:spPr>
          <a:xfrm>
            <a:off x="334963" y="3442633"/>
            <a:ext cx="7015162" cy="1833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6500"/>
              </a:lnSpc>
              <a:spcAft>
                <a:spcPts val="0"/>
              </a:spcAft>
              <a:defRPr/>
            </a:pPr>
            <a:r>
              <a:rPr lang="en-US" sz="7000" b="1" spc="-150" dirty="0">
                <a:solidFill>
                  <a:schemeClr val="bg1"/>
                </a:solidFill>
                <a:latin typeface="Gotham Bold" charset="0"/>
                <a:ea typeface="Gotham Bold" charset="0"/>
                <a:cs typeface="Gotham Bold" charset="0"/>
              </a:rPr>
              <a:t>Spin4Kids Onboarding Call 2 September 2019 </a:t>
            </a:r>
          </a:p>
        </p:txBody>
      </p:sp>
      <p:sp>
        <p:nvSpPr>
          <p:cNvPr id="3079" name="Title 4">
            <a:extLst>
              <a:ext uri="{FF2B5EF4-FFF2-40B4-BE49-F238E27FC236}">
                <a16:creationId xmlns:a16="http://schemas.microsoft.com/office/drawing/2014/main" id="{BBDB876E-BE93-451B-B7DA-BCAA8A653396}"/>
              </a:ext>
            </a:extLst>
          </p:cNvPr>
          <p:cNvSpPr txBox="1">
            <a:spLocks noChangeArrowheads="1"/>
          </p:cNvSpPr>
          <p:nvPr/>
        </p:nvSpPr>
        <p:spPr bwMode="auto">
          <a:xfrm>
            <a:off x="8797925" y="6076950"/>
            <a:ext cx="22098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400" i="1" dirty="0">
                <a:solidFill>
                  <a:srgbClr val="DA291C"/>
                </a:solidFill>
                <a:latin typeface="Gotham Book" pitchFamily="2" charset="0"/>
                <a:cs typeface="Gotham Book" pitchFamily="2" charset="0"/>
              </a:rPr>
              <a:t>September 2019</a:t>
            </a:r>
          </a:p>
          <a:p>
            <a:pPr algn="r" eaLnBrk="1" hangingPunct="1"/>
            <a:r>
              <a:rPr lang="en-US" altLang="en-US" sz="1400" i="1" dirty="0">
                <a:solidFill>
                  <a:srgbClr val="DA291C"/>
                </a:solidFill>
                <a:latin typeface="Gotham Book" pitchFamily="2" charset="0"/>
                <a:cs typeface="Gotham Book" pitchFamily="2" charset="0"/>
              </a:rPr>
              <a:t>#Spin4Kids</a:t>
            </a:r>
          </a:p>
        </p:txBody>
      </p:sp>
      <p:cxnSp>
        <p:nvCxnSpPr>
          <p:cNvPr id="22" name="Straight Connector 21">
            <a:extLst>
              <a:ext uri="{FF2B5EF4-FFF2-40B4-BE49-F238E27FC236}">
                <a16:creationId xmlns:a16="http://schemas.microsoft.com/office/drawing/2014/main" id="{BF056920-F841-4449-BEE0-9B9DCB02F268}"/>
              </a:ext>
            </a:extLst>
          </p:cNvPr>
          <p:cNvCxnSpPr/>
          <p:nvPr/>
        </p:nvCxnSpPr>
        <p:spPr>
          <a:xfrm>
            <a:off x="11042650" y="6197600"/>
            <a:ext cx="0" cy="381000"/>
          </a:xfrm>
          <a:prstGeom prst="line">
            <a:avLst/>
          </a:prstGeom>
          <a:ln>
            <a:solidFill>
              <a:srgbClr val="DA291C">
                <a:alpha val="50000"/>
              </a:srgbClr>
            </a:solidFill>
          </a:ln>
        </p:spPr>
        <p:style>
          <a:lnRef idx="1">
            <a:schemeClr val="accent1"/>
          </a:lnRef>
          <a:fillRef idx="0">
            <a:schemeClr val="accent1"/>
          </a:fillRef>
          <a:effectRef idx="0">
            <a:schemeClr val="accent1"/>
          </a:effectRef>
          <a:fontRef idx="minor">
            <a:schemeClr val="tx1"/>
          </a:fontRef>
        </p:style>
      </p:cxnSp>
      <p:pic>
        <p:nvPicPr>
          <p:cNvPr id="10"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4C4C1968-BFC3-4565-861F-FBFBE3E070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165370-08FB-48B2-B363-6CA3E1E05F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028" r="5855"/>
          <a:stretch/>
        </p:blipFill>
        <p:spPr>
          <a:xfrm>
            <a:off x="6111235" y="0"/>
            <a:ext cx="6080765" cy="6858000"/>
          </a:xfrm>
          <a:prstGeom prst="rect">
            <a:avLst/>
          </a:prstGeom>
        </p:spPr>
      </p:pic>
      <p:sp>
        <p:nvSpPr>
          <p:cNvPr id="7" name="Title 4">
            <a:extLst>
              <a:ext uri="{FF2B5EF4-FFF2-40B4-BE49-F238E27FC236}">
                <a16:creationId xmlns:a16="http://schemas.microsoft.com/office/drawing/2014/main" id="{CB293F52-C3CF-4A09-919B-B2AABB433106}"/>
              </a:ext>
            </a:extLst>
          </p:cNvPr>
          <p:cNvSpPr txBox="1">
            <a:spLocks/>
          </p:cNvSpPr>
          <p:nvPr/>
        </p:nvSpPr>
        <p:spPr>
          <a:xfrm>
            <a:off x="430213" y="3114005"/>
            <a:ext cx="4329113" cy="2955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We have a surprise fundraising campaign coming October 1!</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Details to come late September</a:t>
            </a:r>
          </a:p>
        </p:txBody>
      </p:sp>
      <p:sp>
        <p:nvSpPr>
          <p:cNvPr id="9" name="Title 4">
            <a:extLst>
              <a:ext uri="{FF2B5EF4-FFF2-40B4-BE49-F238E27FC236}">
                <a16:creationId xmlns:a16="http://schemas.microsoft.com/office/drawing/2014/main" id="{68EDDF76-0A02-2B4C-BBA7-AAF4C0820F82}"/>
              </a:ext>
            </a:extLst>
          </p:cNvPr>
          <p:cNvSpPr txBox="1">
            <a:spLocks/>
          </p:cNvSpPr>
          <p:nvPr/>
        </p:nvSpPr>
        <p:spPr>
          <a:xfrm>
            <a:off x="288925" y="1800225"/>
            <a:ext cx="5632450"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Stay tuned…</a:t>
            </a:r>
          </a:p>
        </p:txBody>
      </p:sp>
      <p:cxnSp>
        <p:nvCxnSpPr>
          <p:cNvPr id="10" name="Straight Connector 9">
            <a:extLst>
              <a:ext uri="{FF2B5EF4-FFF2-40B4-BE49-F238E27FC236}">
                <a16:creationId xmlns:a16="http://schemas.microsoft.com/office/drawing/2014/main" id="{5C72C9FA-1969-AD49-BA04-DD0221F26BD8}"/>
              </a:ext>
            </a:extLst>
          </p:cNvPr>
          <p:cNvCxnSpPr>
            <a:cxnSpLocks/>
          </p:cNvCxnSpPr>
          <p:nvPr/>
        </p:nvCxnSpPr>
        <p:spPr>
          <a:xfrm>
            <a:off x="430213" y="2702260"/>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13"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1D291926-8DB8-4B25-8011-01BCF763BF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1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0A430-053A-4069-B2FB-2AB5A4D90C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 t="10188" r="1296" b="6676"/>
          <a:stretch/>
        </p:blipFill>
        <p:spPr>
          <a:xfrm>
            <a:off x="-1" y="1"/>
            <a:ext cx="12214225" cy="6858000"/>
          </a:xfrm>
          <a:prstGeom prst="rect">
            <a:avLst/>
          </a:prstGeom>
        </p:spPr>
      </p:pic>
      <p:sp>
        <p:nvSpPr>
          <p:cNvPr id="15" name="Rectangle 14">
            <a:extLst>
              <a:ext uri="{FF2B5EF4-FFF2-40B4-BE49-F238E27FC236}">
                <a16:creationId xmlns:a16="http://schemas.microsoft.com/office/drawing/2014/main" id="{95088265-6C2F-47C4-927F-5D2699DE42D1}"/>
              </a:ext>
            </a:extLst>
          </p:cNvPr>
          <p:cNvSpPr/>
          <p:nvPr/>
        </p:nvSpPr>
        <p:spPr>
          <a:xfrm>
            <a:off x="-23813" y="0"/>
            <a:ext cx="12192000" cy="6858000"/>
          </a:xfrm>
          <a:prstGeom prst="rect">
            <a:avLst/>
          </a:prstGeom>
          <a:solidFill>
            <a:schemeClr val="tx1">
              <a:lumMod val="85000"/>
              <a:lumOff val="1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171" name="Picture 22">
            <a:extLst>
              <a:ext uri="{FF2B5EF4-FFF2-40B4-BE49-F238E27FC236}">
                <a16:creationId xmlns:a16="http://schemas.microsoft.com/office/drawing/2014/main" id="{DC5CCA34-537D-41F2-8F2F-ADD75E4A50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13" y="4870450"/>
            <a:ext cx="1223803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4">
            <a:extLst>
              <a:ext uri="{FF2B5EF4-FFF2-40B4-BE49-F238E27FC236}">
                <a16:creationId xmlns:a16="http://schemas.microsoft.com/office/drawing/2014/main" id="{FA6B4889-26F0-4B49-A567-034BBADDFA55}"/>
              </a:ext>
            </a:extLst>
          </p:cNvPr>
          <p:cNvSpPr txBox="1">
            <a:spLocks/>
          </p:cNvSpPr>
          <p:nvPr/>
        </p:nvSpPr>
        <p:spPr>
          <a:xfrm>
            <a:off x="692150" y="2300288"/>
            <a:ext cx="10490200" cy="2274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6800"/>
              </a:lnSpc>
              <a:spcAft>
                <a:spcPts val="0"/>
              </a:spcAft>
              <a:defRPr/>
            </a:pPr>
            <a:r>
              <a:rPr lang="en-US" sz="7000" b="1" spc="-150" dirty="0">
                <a:solidFill>
                  <a:schemeClr val="bg1"/>
                </a:solidFill>
                <a:latin typeface="Gotham Bold" charset="0"/>
                <a:ea typeface="Gotham Bold" charset="0"/>
                <a:cs typeface="Gotham Bold" charset="0"/>
              </a:rPr>
              <a:t>Marketing and </a:t>
            </a:r>
          </a:p>
          <a:p>
            <a:pPr fontAlgn="auto">
              <a:lnSpc>
                <a:spcPts val="6800"/>
              </a:lnSpc>
              <a:spcAft>
                <a:spcPts val="0"/>
              </a:spcAft>
              <a:defRPr/>
            </a:pPr>
            <a:r>
              <a:rPr lang="en-US" sz="7000" b="1" spc="-150" dirty="0">
                <a:solidFill>
                  <a:schemeClr val="bg1"/>
                </a:solidFill>
                <a:latin typeface="Gotham Bold" charset="0"/>
                <a:ea typeface="Gotham Bold" charset="0"/>
                <a:cs typeface="Gotham Bold" charset="0"/>
              </a:rPr>
              <a:t>social media</a:t>
            </a:r>
          </a:p>
        </p:txBody>
      </p:sp>
      <p:cxnSp>
        <p:nvCxnSpPr>
          <p:cNvPr id="13" name="Straight Connector 12">
            <a:extLst>
              <a:ext uri="{FF2B5EF4-FFF2-40B4-BE49-F238E27FC236}">
                <a16:creationId xmlns:a16="http://schemas.microsoft.com/office/drawing/2014/main" id="{4B7EF56B-C969-4041-B837-B78B2F23F8D9}"/>
              </a:ext>
            </a:extLst>
          </p:cNvPr>
          <p:cNvCxnSpPr>
            <a:cxnSpLocks/>
          </p:cNvCxnSpPr>
          <p:nvPr/>
        </p:nvCxnSpPr>
        <p:spPr>
          <a:xfrm>
            <a:off x="914400" y="4273550"/>
            <a:ext cx="92868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0B6C7C9E-1C68-496F-A4D3-C442318B1E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4A575D25-5245-1242-BA80-4F7A3857C102}"/>
              </a:ext>
            </a:extLst>
          </p:cNvPr>
          <p:cNvSpPr txBox="1">
            <a:spLocks/>
          </p:cNvSpPr>
          <p:nvPr/>
        </p:nvSpPr>
        <p:spPr>
          <a:xfrm>
            <a:off x="673100" y="814388"/>
            <a:ext cx="7794625" cy="1017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Monthly marketing material</a:t>
            </a:r>
          </a:p>
        </p:txBody>
      </p:sp>
      <p:cxnSp>
        <p:nvCxnSpPr>
          <p:cNvPr id="18" name="Straight Connector 17">
            <a:extLst>
              <a:ext uri="{FF2B5EF4-FFF2-40B4-BE49-F238E27FC236}">
                <a16:creationId xmlns:a16="http://schemas.microsoft.com/office/drawing/2014/main" id="{BAC8D1FC-300B-8E47-A244-125EA00E6AD4}"/>
              </a:ext>
            </a:extLst>
          </p:cNvPr>
          <p:cNvCxnSpPr>
            <a:cxnSpLocks/>
          </p:cNvCxnSpPr>
          <p:nvPr/>
        </p:nvCxnSpPr>
        <p:spPr>
          <a:xfrm>
            <a:off x="852488" y="1770063"/>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15"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A40CF8D7-76D1-454F-AB49-A932586D13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AA10B3C-6102-4D47-8F57-68602480A2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00" t="1986" r="52402" b="2185"/>
          <a:stretch/>
        </p:blipFill>
        <p:spPr>
          <a:xfrm rot="21110575">
            <a:off x="7091670" y="2732023"/>
            <a:ext cx="2752110" cy="3851848"/>
          </a:xfrm>
          <a:prstGeom prst="rect">
            <a:avLst/>
          </a:prstGeom>
        </p:spPr>
      </p:pic>
      <p:pic>
        <p:nvPicPr>
          <p:cNvPr id="7" name="Picture 6">
            <a:extLst>
              <a:ext uri="{FF2B5EF4-FFF2-40B4-BE49-F238E27FC236}">
                <a16:creationId xmlns:a16="http://schemas.microsoft.com/office/drawing/2014/main" id="{ED29F251-5105-48A4-AC1E-58ABD8F60C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 t="-3535" r="51114" b="2911"/>
          <a:stretch/>
        </p:blipFill>
        <p:spPr>
          <a:xfrm rot="1232972">
            <a:off x="8742598" y="896092"/>
            <a:ext cx="2938510" cy="1747942"/>
          </a:xfrm>
          <a:prstGeom prst="rect">
            <a:avLst/>
          </a:prstGeom>
        </p:spPr>
      </p:pic>
      <p:sp>
        <p:nvSpPr>
          <p:cNvPr id="14" name="Title 4">
            <a:extLst>
              <a:ext uri="{FF2B5EF4-FFF2-40B4-BE49-F238E27FC236}">
                <a16:creationId xmlns:a16="http://schemas.microsoft.com/office/drawing/2014/main" id="{F010C691-BB96-415C-8B65-A7610AD411DC}"/>
              </a:ext>
            </a:extLst>
          </p:cNvPr>
          <p:cNvSpPr txBox="1">
            <a:spLocks/>
          </p:cNvSpPr>
          <p:nvPr/>
        </p:nvSpPr>
        <p:spPr>
          <a:xfrm>
            <a:off x="711940" y="2253466"/>
            <a:ext cx="5080197" cy="2955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Leading up to Spin4Kids, you will receive marketing material to display in your Club</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September</a:t>
            </a:r>
          </a:p>
          <a:p>
            <a:pPr marL="342900" indent="-342900" fontAlgn="auto">
              <a:lnSpc>
                <a:spcPts val="2700"/>
              </a:lnSpc>
              <a:spcAft>
                <a:spcPts val="0"/>
              </a:spcAft>
              <a:buFont typeface="Arial" panose="020B0604020202020204" pitchFamily="34" charset="0"/>
              <a:buChar char="•"/>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Rack Cards, Easel Stands, and “Sponsor Me!” Business Cards</a:t>
            </a: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October</a:t>
            </a:r>
          </a:p>
          <a:p>
            <a:pPr marL="342900" indent="-342900" fontAlgn="auto">
              <a:lnSpc>
                <a:spcPts val="2700"/>
              </a:lnSpc>
              <a:spcAft>
                <a:spcPts val="0"/>
              </a:spcAft>
              <a:buFont typeface="Arial" panose="020B0604020202020204" pitchFamily="34" charset="0"/>
              <a:buChar char="•"/>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Promo Posters, Pin Up Cards, and Fundraising Thermometers</a:t>
            </a: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November</a:t>
            </a:r>
          </a:p>
          <a:p>
            <a:pPr marL="342900" indent="-342900" fontAlgn="auto">
              <a:lnSpc>
                <a:spcPts val="2700"/>
              </a:lnSpc>
              <a:spcAft>
                <a:spcPts val="0"/>
              </a:spcAft>
              <a:buFont typeface="Arial" panose="020B0604020202020204" pitchFamily="34" charset="0"/>
              <a:buChar char="•"/>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Motivator T-Shirts</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B293F52-C3CF-4A09-919B-B2AABB433106}"/>
              </a:ext>
            </a:extLst>
          </p:cNvPr>
          <p:cNvSpPr txBox="1">
            <a:spLocks/>
          </p:cNvSpPr>
          <p:nvPr/>
        </p:nvSpPr>
        <p:spPr>
          <a:xfrm>
            <a:off x="5988050" y="3070225"/>
            <a:ext cx="4965295" cy="2955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700"/>
              </a:lnSpc>
              <a:spcAft>
                <a:spcPts val="0"/>
              </a:spcAft>
              <a:defRPr/>
            </a:pPr>
            <a:r>
              <a:rPr lang="en-US" sz="2000" dirty="0">
                <a:solidFill>
                  <a:schemeClr val="tx1">
                    <a:lumMod val="65000"/>
                    <a:lumOff val="35000"/>
                  </a:schemeClr>
                </a:solidFill>
                <a:latin typeface="Gotham Book"/>
                <a:ea typeface="Helvetica Neue" panose="02000503000000020004" pitchFamily="2" charset="0"/>
                <a:cs typeface="Helvetica Neue" panose="02000503000000020004" pitchFamily="2" charset="0"/>
              </a:rPr>
              <a:t>We will have three GoodLife TV spots leading up to Spin4Kids:</a:t>
            </a:r>
          </a:p>
          <a:p>
            <a:pPr marL="342900" indent="-342900" fontAlgn="auto">
              <a:lnSpc>
                <a:spcPts val="2700"/>
              </a:lnSpc>
              <a:spcAft>
                <a:spcPts val="0"/>
              </a:spcAft>
              <a:buFont typeface="Arial" panose="020B0604020202020204" pitchFamily="34" charset="0"/>
              <a:buChar char="•"/>
              <a:defRPr/>
            </a:pPr>
            <a:r>
              <a:rPr lang="en-US" sz="2000" dirty="0">
                <a:solidFill>
                  <a:schemeClr val="tx1">
                    <a:lumMod val="65000"/>
                    <a:lumOff val="35000"/>
                  </a:schemeClr>
                </a:solidFill>
                <a:latin typeface="Gotham Book"/>
                <a:ea typeface="Helvetica Neue" panose="02000503000000020004" pitchFamily="2" charset="0"/>
                <a:cs typeface="Helvetica Neue" panose="02000503000000020004" pitchFamily="2" charset="0"/>
              </a:rPr>
              <a:t>30-second promo video</a:t>
            </a:r>
          </a:p>
          <a:p>
            <a:pPr marL="342900" indent="-342900" fontAlgn="auto">
              <a:lnSpc>
                <a:spcPts val="2700"/>
              </a:lnSpc>
              <a:spcAft>
                <a:spcPts val="0"/>
              </a:spcAft>
              <a:buFont typeface="Arial" panose="020B0604020202020204" pitchFamily="34" charset="0"/>
              <a:buChar char="•"/>
              <a:defRPr/>
            </a:pPr>
            <a:r>
              <a:rPr lang="en-US" sz="2000" dirty="0">
                <a:solidFill>
                  <a:schemeClr val="tx1">
                    <a:lumMod val="65000"/>
                    <a:lumOff val="35000"/>
                  </a:schemeClr>
                </a:solidFill>
                <a:latin typeface="Gotham Book"/>
                <a:ea typeface="Helvetica Neue" panose="02000503000000020004" pitchFamily="2" charset="0"/>
                <a:cs typeface="Helvetica Neue" panose="02000503000000020004" pitchFamily="2" charset="0"/>
              </a:rPr>
              <a:t>Lift for Kids advertisement</a:t>
            </a:r>
          </a:p>
          <a:p>
            <a:pPr marL="342900" indent="-342900" fontAlgn="auto">
              <a:lnSpc>
                <a:spcPts val="2700"/>
              </a:lnSpc>
              <a:spcAft>
                <a:spcPts val="0"/>
              </a:spcAft>
              <a:buFont typeface="Arial" panose="020B0604020202020204" pitchFamily="34" charset="0"/>
              <a:buChar char="•"/>
              <a:defRPr/>
            </a:pPr>
            <a:r>
              <a:rPr lang="en-US" sz="2000" dirty="0">
                <a:solidFill>
                  <a:schemeClr val="tx1">
                    <a:lumMod val="65000"/>
                    <a:lumOff val="35000"/>
                  </a:schemeClr>
                </a:solidFill>
                <a:latin typeface="Gotham Book"/>
                <a:ea typeface="Helvetica Neue" panose="02000503000000020004" pitchFamily="2" charset="0"/>
                <a:cs typeface="Helvetica Neue" panose="02000503000000020004" pitchFamily="2" charset="0"/>
              </a:rPr>
              <a:t>Grant Program application advertisement</a:t>
            </a:r>
          </a:p>
        </p:txBody>
      </p:sp>
      <p:pic>
        <p:nvPicPr>
          <p:cNvPr id="34818" name="Picture 11">
            <a:extLst>
              <a:ext uri="{FF2B5EF4-FFF2-40B4-BE49-F238E27FC236}">
                <a16:creationId xmlns:a16="http://schemas.microsoft.com/office/drawing/2014/main" id="{1D4DA25B-6BC6-422C-93DC-E45968E4FC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68EDDF76-0A02-2B4C-BBA7-AAF4C0820F82}"/>
              </a:ext>
            </a:extLst>
          </p:cNvPr>
          <p:cNvSpPr txBox="1">
            <a:spLocks/>
          </p:cNvSpPr>
          <p:nvPr/>
        </p:nvSpPr>
        <p:spPr>
          <a:xfrm>
            <a:off x="5927725" y="1860550"/>
            <a:ext cx="5632450"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GoodLife TV</a:t>
            </a:r>
          </a:p>
        </p:txBody>
      </p:sp>
      <p:cxnSp>
        <p:nvCxnSpPr>
          <p:cNvPr id="10" name="Straight Connector 9">
            <a:extLst>
              <a:ext uri="{FF2B5EF4-FFF2-40B4-BE49-F238E27FC236}">
                <a16:creationId xmlns:a16="http://schemas.microsoft.com/office/drawing/2014/main" id="{5C72C9FA-1969-AD49-BA04-DD0221F26BD8}"/>
              </a:ext>
            </a:extLst>
          </p:cNvPr>
          <p:cNvCxnSpPr>
            <a:cxnSpLocks/>
          </p:cNvCxnSpPr>
          <p:nvPr/>
        </p:nvCxnSpPr>
        <p:spPr>
          <a:xfrm>
            <a:off x="6107113" y="2816225"/>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CA8FC348-6E07-4DEB-95EB-A4BF7204C9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CB75BEB-1FE1-4A53-BD74-CA50DE6928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0"/>
            <a:ext cx="5573948" cy="3135542"/>
          </a:xfrm>
          <a:prstGeom prst="rect">
            <a:avLst/>
          </a:prstGeom>
        </p:spPr>
      </p:pic>
      <p:pic>
        <p:nvPicPr>
          <p:cNvPr id="12" name="Picture 11">
            <a:extLst>
              <a:ext uri="{FF2B5EF4-FFF2-40B4-BE49-F238E27FC236}">
                <a16:creationId xmlns:a16="http://schemas.microsoft.com/office/drawing/2014/main" id="{9F275931-03D1-4F12-B1BF-B10F66369E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539034"/>
            <a:ext cx="5573949" cy="3135542"/>
          </a:xfrm>
          <a:prstGeom prst="rect">
            <a:avLst/>
          </a:prstGeom>
        </p:spPr>
      </p:pic>
    </p:spTree>
    <p:extLst>
      <p:ext uri="{BB962C8B-B14F-4D97-AF65-F5344CB8AC3E}">
        <p14:creationId xmlns:p14="http://schemas.microsoft.com/office/powerpoint/2010/main" val="359202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B293F52-C3CF-4A09-919B-B2AABB433106}"/>
              </a:ext>
            </a:extLst>
          </p:cNvPr>
          <p:cNvSpPr txBox="1">
            <a:spLocks/>
          </p:cNvSpPr>
          <p:nvPr/>
        </p:nvSpPr>
        <p:spPr>
          <a:xfrm>
            <a:off x="5988050" y="3070225"/>
            <a:ext cx="5056188" cy="2955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National media coverage is taken care of by GoodLife Kids Foundation </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Local coverage is up to you! We’ll provide templates to get you started</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p:txBody>
      </p:sp>
      <p:pic>
        <p:nvPicPr>
          <p:cNvPr id="34818" name="Picture 11">
            <a:extLst>
              <a:ext uri="{FF2B5EF4-FFF2-40B4-BE49-F238E27FC236}">
                <a16:creationId xmlns:a16="http://schemas.microsoft.com/office/drawing/2014/main" id="{1D4DA25B-6BC6-422C-93DC-E45968E4FC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68EDDF76-0A02-2B4C-BBA7-AAF4C0820F82}"/>
              </a:ext>
            </a:extLst>
          </p:cNvPr>
          <p:cNvSpPr txBox="1">
            <a:spLocks/>
          </p:cNvSpPr>
          <p:nvPr/>
        </p:nvSpPr>
        <p:spPr>
          <a:xfrm>
            <a:off x="5927725" y="1860550"/>
            <a:ext cx="5632450"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Media outreach</a:t>
            </a:r>
          </a:p>
        </p:txBody>
      </p:sp>
      <p:cxnSp>
        <p:nvCxnSpPr>
          <p:cNvPr id="10" name="Straight Connector 9">
            <a:extLst>
              <a:ext uri="{FF2B5EF4-FFF2-40B4-BE49-F238E27FC236}">
                <a16:creationId xmlns:a16="http://schemas.microsoft.com/office/drawing/2014/main" id="{5C72C9FA-1969-AD49-BA04-DD0221F26BD8}"/>
              </a:ext>
            </a:extLst>
          </p:cNvPr>
          <p:cNvCxnSpPr>
            <a:cxnSpLocks/>
          </p:cNvCxnSpPr>
          <p:nvPr/>
        </p:nvCxnSpPr>
        <p:spPr>
          <a:xfrm>
            <a:off x="6107113" y="2816225"/>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CA8FC348-6E07-4DEB-95EB-A4BF7204C9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90FF0AE-B631-4F3F-A204-FD21665062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117" r="24309"/>
          <a:stretch/>
        </p:blipFill>
        <p:spPr>
          <a:xfrm>
            <a:off x="0" y="-30156"/>
            <a:ext cx="5535038" cy="6888156"/>
          </a:xfrm>
          <a:prstGeom prst="rect">
            <a:avLst/>
          </a:prstGeom>
        </p:spPr>
      </p:pic>
    </p:spTree>
    <p:extLst>
      <p:ext uri="{BB962C8B-B14F-4D97-AF65-F5344CB8AC3E}">
        <p14:creationId xmlns:p14="http://schemas.microsoft.com/office/powerpoint/2010/main" val="367605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F92D6F5A-D5A0-4AF6-ADD4-FF2DB6876E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9711" y="173409"/>
            <a:ext cx="2773345" cy="27733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a:extLst>
              <a:ext uri="{FF2B5EF4-FFF2-40B4-BE49-F238E27FC236}">
                <a16:creationId xmlns:a16="http://schemas.microsoft.com/office/drawing/2014/main" id="{099E2CFB-4A84-4C2E-BEC2-01CA352BB138}"/>
              </a:ext>
            </a:extLst>
          </p:cNvPr>
          <p:cNvSpPr txBox="1">
            <a:spLocks/>
          </p:cNvSpPr>
          <p:nvPr/>
        </p:nvSpPr>
        <p:spPr>
          <a:xfrm>
            <a:off x="800100" y="3158123"/>
            <a:ext cx="6012682" cy="43672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600"/>
              </a:lnSpc>
              <a:spcAft>
                <a:spcPts val="0"/>
              </a:spcAft>
              <a:defRPr/>
            </a:pPr>
            <a:r>
              <a:rPr lang="en-US" sz="1800" dirty="0">
                <a:solidFill>
                  <a:srgbClr val="595959"/>
                </a:solidFill>
                <a:latin typeface="Gotham Book"/>
                <a:ea typeface="Helvetica Neue" panose="02000503000000020004" pitchFamily="2" charset="0"/>
                <a:cs typeface="Gotham Book" pitchFamily="2" charset="0"/>
              </a:rPr>
              <a:t>Social media tiles are available to download on the </a:t>
            </a:r>
            <a:r>
              <a:rPr lang="en-US" sz="1800" dirty="0">
                <a:solidFill>
                  <a:srgbClr val="595959"/>
                </a:solidFill>
                <a:latin typeface="Gotham Book"/>
                <a:ea typeface="Helvetica Neue" panose="02000503000000020004" pitchFamily="2" charset="0"/>
                <a:cs typeface="Gotham Book" pitchFamily="2" charset="0"/>
                <a:hlinkClick r:id="rId4"/>
              </a:rPr>
              <a:t>Event Portal </a:t>
            </a:r>
            <a:r>
              <a:rPr lang="en-US" sz="1800" dirty="0">
                <a:solidFill>
                  <a:srgbClr val="595959"/>
                </a:solidFill>
                <a:latin typeface="Gotham Book"/>
                <a:ea typeface="Helvetica Neue" panose="02000503000000020004" pitchFamily="2" charset="0"/>
                <a:cs typeface="Gotham Book" pitchFamily="2" charset="0"/>
              </a:rPr>
              <a:t>and on </a:t>
            </a:r>
            <a:r>
              <a:rPr lang="en-US" sz="1800" dirty="0">
                <a:solidFill>
                  <a:srgbClr val="595959"/>
                </a:solidFill>
                <a:latin typeface="Gotham Book"/>
                <a:ea typeface="Helvetica Neue" panose="02000503000000020004" pitchFamily="2" charset="0"/>
                <a:cs typeface="Gotham Book" pitchFamily="2" charset="0"/>
                <a:hlinkClick r:id="rId5"/>
              </a:rPr>
              <a:t>Pulse</a:t>
            </a:r>
            <a:endParaRPr lang="en-US" sz="1800" dirty="0">
              <a:solidFill>
                <a:srgbClr val="595959"/>
              </a:solidFill>
              <a:latin typeface="Gotham Book"/>
              <a:ea typeface="Helvetica Neue" panose="02000503000000020004" pitchFamily="2" charset="0"/>
              <a:cs typeface="Gotham Book" pitchFamily="2" charset="0"/>
            </a:endParaRPr>
          </a:p>
          <a:p>
            <a:pPr fontAlgn="auto">
              <a:lnSpc>
                <a:spcPts val="2600"/>
              </a:lnSpc>
              <a:spcAft>
                <a:spcPts val="0"/>
              </a:spcAft>
              <a:defRPr/>
            </a:pPr>
            <a:endParaRPr lang="en-US" sz="1800" dirty="0">
              <a:solidFill>
                <a:srgbClr val="595959"/>
              </a:solidFill>
              <a:latin typeface="Gotham Book"/>
              <a:ea typeface="Helvetica Neue" panose="02000503000000020004" pitchFamily="2" charset="0"/>
              <a:cs typeface="Gotham Book" pitchFamily="2" charset="0"/>
            </a:endParaRPr>
          </a:p>
          <a:p>
            <a:pPr fontAlgn="auto">
              <a:lnSpc>
                <a:spcPts val="2600"/>
              </a:lnSpc>
              <a:spcAft>
                <a:spcPts val="0"/>
              </a:spcAft>
              <a:defRPr/>
            </a:pPr>
            <a:r>
              <a:rPr lang="en-US" sz="1800" dirty="0">
                <a:solidFill>
                  <a:srgbClr val="595959"/>
                </a:solidFill>
                <a:latin typeface="Gotham Book"/>
                <a:ea typeface="Helvetica Neue" panose="02000503000000020004" pitchFamily="2" charset="0"/>
                <a:cs typeface="Gotham Book" pitchFamily="2" charset="0"/>
              </a:rPr>
              <a:t>Each class/activity has a tile, including Lift for Kids</a:t>
            </a:r>
          </a:p>
          <a:p>
            <a:pPr fontAlgn="auto">
              <a:lnSpc>
                <a:spcPts val="2600"/>
              </a:lnSpc>
              <a:spcAft>
                <a:spcPts val="0"/>
              </a:spcAft>
              <a:defRPr/>
            </a:pPr>
            <a:endParaRPr lang="en-US" sz="1800" dirty="0">
              <a:solidFill>
                <a:srgbClr val="595959"/>
              </a:solidFill>
              <a:latin typeface="Gotham Book"/>
              <a:ea typeface="Helvetica Neue" panose="02000503000000020004" pitchFamily="2" charset="0"/>
              <a:cs typeface="Gotham Book" pitchFamily="2" charset="0"/>
            </a:endParaRPr>
          </a:p>
          <a:p>
            <a:pPr fontAlgn="auto">
              <a:lnSpc>
                <a:spcPts val="2600"/>
              </a:lnSpc>
              <a:spcAft>
                <a:spcPts val="0"/>
              </a:spcAft>
              <a:defRPr/>
            </a:pPr>
            <a:endParaRPr lang="en-US" sz="1800" dirty="0">
              <a:solidFill>
                <a:srgbClr val="595959"/>
              </a:solidFill>
              <a:latin typeface="Gotham Book"/>
              <a:ea typeface="Helvetica Neue" panose="02000503000000020004" pitchFamily="2" charset="0"/>
              <a:cs typeface="Gotham Book" pitchFamily="2" charset="0"/>
            </a:endParaRPr>
          </a:p>
        </p:txBody>
      </p:sp>
      <p:pic>
        <p:nvPicPr>
          <p:cNvPr id="32770" name="Picture 11">
            <a:extLst>
              <a:ext uri="{FF2B5EF4-FFF2-40B4-BE49-F238E27FC236}">
                <a16:creationId xmlns:a16="http://schemas.microsoft.com/office/drawing/2014/main" id="{F411923E-03BE-40FE-A064-C0D24AD57C1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38FDA1AF-E20D-1245-80FF-E47F8EDDE082}"/>
              </a:ext>
            </a:extLst>
          </p:cNvPr>
          <p:cNvSpPr txBox="1">
            <a:spLocks/>
          </p:cNvSpPr>
          <p:nvPr/>
        </p:nvSpPr>
        <p:spPr>
          <a:xfrm>
            <a:off x="673100" y="1937336"/>
            <a:ext cx="5630863" cy="1017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Social media tiles</a:t>
            </a:r>
          </a:p>
        </p:txBody>
      </p:sp>
      <p:cxnSp>
        <p:nvCxnSpPr>
          <p:cNvPr id="10" name="Straight Connector 9">
            <a:extLst>
              <a:ext uri="{FF2B5EF4-FFF2-40B4-BE49-F238E27FC236}">
                <a16:creationId xmlns:a16="http://schemas.microsoft.com/office/drawing/2014/main" id="{32336683-D1DD-764B-98D7-0D90124204FC}"/>
              </a:ext>
            </a:extLst>
          </p:cNvPr>
          <p:cNvCxnSpPr>
            <a:cxnSpLocks/>
          </p:cNvCxnSpPr>
          <p:nvPr/>
        </p:nvCxnSpPr>
        <p:spPr>
          <a:xfrm>
            <a:off x="852488" y="2893011"/>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2E3D5F2F-B2E7-4D62-8164-CC80B27E01D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62CFA5C-F9FF-47A1-9402-67AB40973A1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69712" y="3857643"/>
            <a:ext cx="2773345" cy="27733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091BA54-A460-4904-91E4-1C3A37BB2B5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67045" y="2042328"/>
            <a:ext cx="2773344" cy="277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57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B293F52-C3CF-4A09-919B-B2AABB433106}"/>
              </a:ext>
            </a:extLst>
          </p:cNvPr>
          <p:cNvSpPr txBox="1">
            <a:spLocks/>
          </p:cNvSpPr>
          <p:nvPr/>
        </p:nvSpPr>
        <p:spPr>
          <a:xfrm>
            <a:off x="5988050" y="3070225"/>
            <a:ext cx="5056188" cy="2955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Please work with Laura to set up an official Facebook event through the GoodLife Kids Foundation Facebook page</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An official event ensures everything is on brand and centralized</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We want to help get as many people attending your event as possible!</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p:txBody>
      </p:sp>
      <p:pic>
        <p:nvPicPr>
          <p:cNvPr id="34818" name="Picture 11">
            <a:extLst>
              <a:ext uri="{FF2B5EF4-FFF2-40B4-BE49-F238E27FC236}">
                <a16:creationId xmlns:a16="http://schemas.microsoft.com/office/drawing/2014/main" id="{1D4DA25B-6BC6-422C-93DC-E45968E4FC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68EDDF76-0A02-2B4C-BBA7-AAF4C0820F82}"/>
              </a:ext>
            </a:extLst>
          </p:cNvPr>
          <p:cNvSpPr txBox="1">
            <a:spLocks/>
          </p:cNvSpPr>
          <p:nvPr/>
        </p:nvSpPr>
        <p:spPr>
          <a:xfrm>
            <a:off x="5927725" y="1860550"/>
            <a:ext cx="5632450"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Facebook events</a:t>
            </a:r>
          </a:p>
        </p:txBody>
      </p:sp>
      <p:cxnSp>
        <p:nvCxnSpPr>
          <p:cNvPr id="10" name="Straight Connector 9">
            <a:extLst>
              <a:ext uri="{FF2B5EF4-FFF2-40B4-BE49-F238E27FC236}">
                <a16:creationId xmlns:a16="http://schemas.microsoft.com/office/drawing/2014/main" id="{5C72C9FA-1969-AD49-BA04-DD0221F26BD8}"/>
              </a:ext>
            </a:extLst>
          </p:cNvPr>
          <p:cNvCxnSpPr>
            <a:cxnSpLocks/>
          </p:cNvCxnSpPr>
          <p:nvPr/>
        </p:nvCxnSpPr>
        <p:spPr>
          <a:xfrm>
            <a:off x="6107113" y="2816225"/>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CA8FC348-6E07-4DEB-95EB-A4BF7204C9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D8F3677-0D81-43A3-A687-87096F87D1E2}"/>
              </a:ext>
            </a:extLst>
          </p:cNvPr>
          <p:cNvPicPr>
            <a:picLocks noChangeAspect="1"/>
          </p:cNvPicPr>
          <p:nvPr/>
        </p:nvPicPr>
        <p:blipFill>
          <a:blip r:embed="rId5"/>
          <a:stretch>
            <a:fillRect/>
          </a:stretch>
        </p:blipFill>
        <p:spPr>
          <a:xfrm>
            <a:off x="0" y="0"/>
            <a:ext cx="4860758" cy="6822456"/>
          </a:xfrm>
          <a:prstGeom prst="rect">
            <a:avLst/>
          </a:prstGeom>
        </p:spPr>
      </p:pic>
    </p:spTree>
    <p:extLst>
      <p:ext uri="{BB962C8B-B14F-4D97-AF65-F5344CB8AC3E}">
        <p14:creationId xmlns:p14="http://schemas.microsoft.com/office/powerpoint/2010/main" val="1679796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B293F52-C3CF-4A09-919B-B2AABB433106}"/>
              </a:ext>
            </a:extLst>
          </p:cNvPr>
          <p:cNvSpPr txBox="1">
            <a:spLocks/>
          </p:cNvSpPr>
          <p:nvPr/>
        </p:nvSpPr>
        <p:spPr>
          <a:xfrm>
            <a:off x="5988050" y="3070225"/>
            <a:ext cx="4329113" cy="2955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Use #Spin4Kids and tag @</a:t>
            </a:r>
            <a:r>
              <a:rPr lang="en-US" sz="2000" dirty="0" err="1">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GoodLifeKids</a:t>
            </a: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 on Facebook and Twitter and @</a:t>
            </a:r>
            <a:r>
              <a:rPr lang="en-US" sz="2000" dirty="0" err="1">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GoodLifeKids_Fdn</a:t>
            </a: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 on Instagram</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Want to see your event included in our GoodLife Kids Foundation marketing? Email your photos to Laura at </a:t>
            </a: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hlinkClick r:id="rId3"/>
              </a:rPr>
              <a:t>laura.haggart@goodlifefitness.com</a:t>
            </a: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p:txBody>
      </p:sp>
      <p:pic>
        <p:nvPicPr>
          <p:cNvPr id="34818" name="Picture 11">
            <a:extLst>
              <a:ext uri="{FF2B5EF4-FFF2-40B4-BE49-F238E27FC236}">
                <a16:creationId xmlns:a16="http://schemas.microsoft.com/office/drawing/2014/main" id="{1D4DA25B-6BC6-422C-93DC-E45968E4FCA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68EDDF76-0A02-2B4C-BBA7-AAF4C0820F82}"/>
              </a:ext>
            </a:extLst>
          </p:cNvPr>
          <p:cNvSpPr txBox="1">
            <a:spLocks/>
          </p:cNvSpPr>
          <p:nvPr/>
        </p:nvSpPr>
        <p:spPr>
          <a:xfrm>
            <a:off x="5927725" y="1860550"/>
            <a:ext cx="5632450"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Share your photos!</a:t>
            </a:r>
          </a:p>
        </p:txBody>
      </p:sp>
      <p:cxnSp>
        <p:nvCxnSpPr>
          <p:cNvPr id="10" name="Straight Connector 9">
            <a:extLst>
              <a:ext uri="{FF2B5EF4-FFF2-40B4-BE49-F238E27FC236}">
                <a16:creationId xmlns:a16="http://schemas.microsoft.com/office/drawing/2014/main" id="{5C72C9FA-1969-AD49-BA04-DD0221F26BD8}"/>
              </a:ext>
            </a:extLst>
          </p:cNvPr>
          <p:cNvCxnSpPr>
            <a:cxnSpLocks/>
          </p:cNvCxnSpPr>
          <p:nvPr/>
        </p:nvCxnSpPr>
        <p:spPr>
          <a:xfrm>
            <a:off x="6107113" y="2816225"/>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CA8FC348-6E07-4DEB-95EB-A4BF7204C9E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E210356-E69D-4AF8-B750-FDFA8D7031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6580" r="21411"/>
          <a:stretch/>
        </p:blipFill>
        <p:spPr>
          <a:xfrm>
            <a:off x="0" y="0"/>
            <a:ext cx="5350214" cy="6858000"/>
          </a:xfrm>
          <a:prstGeom prst="rect">
            <a:avLst/>
          </a:prstGeom>
        </p:spPr>
      </p:pic>
    </p:spTree>
    <p:extLst>
      <p:ext uri="{BB962C8B-B14F-4D97-AF65-F5344CB8AC3E}">
        <p14:creationId xmlns:p14="http://schemas.microsoft.com/office/powerpoint/2010/main" val="2369336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24595-968E-423A-810D-E0445525A8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82" b="15754"/>
          <a:stretch/>
        </p:blipFill>
        <p:spPr>
          <a:xfrm>
            <a:off x="4605" y="0"/>
            <a:ext cx="12194094" cy="6858000"/>
          </a:xfrm>
          <a:prstGeom prst="rect">
            <a:avLst/>
          </a:prstGeom>
        </p:spPr>
      </p:pic>
      <p:sp>
        <p:nvSpPr>
          <p:cNvPr id="15" name="Rectangle 14">
            <a:extLst>
              <a:ext uri="{FF2B5EF4-FFF2-40B4-BE49-F238E27FC236}">
                <a16:creationId xmlns:a16="http://schemas.microsoft.com/office/drawing/2014/main" id="{95088265-6C2F-47C4-927F-5D2699DE42D1}"/>
              </a:ext>
            </a:extLst>
          </p:cNvPr>
          <p:cNvSpPr/>
          <p:nvPr/>
        </p:nvSpPr>
        <p:spPr>
          <a:xfrm>
            <a:off x="-4605" y="0"/>
            <a:ext cx="12192000" cy="6858000"/>
          </a:xfrm>
          <a:prstGeom prst="rect">
            <a:avLst/>
          </a:prstGeom>
          <a:solidFill>
            <a:schemeClr val="tx1">
              <a:lumMod val="85000"/>
              <a:lumOff val="1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171" name="Picture 22">
            <a:extLst>
              <a:ext uri="{FF2B5EF4-FFF2-40B4-BE49-F238E27FC236}">
                <a16:creationId xmlns:a16="http://schemas.microsoft.com/office/drawing/2014/main" id="{DC5CCA34-537D-41F2-8F2F-ADD75E4A50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13" y="4870450"/>
            <a:ext cx="1223803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4">
            <a:extLst>
              <a:ext uri="{FF2B5EF4-FFF2-40B4-BE49-F238E27FC236}">
                <a16:creationId xmlns:a16="http://schemas.microsoft.com/office/drawing/2014/main" id="{FA6B4889-26F0-4B49-A567-034BBADDFA55}"/>
              </a:ext>
            </a:extLst>
          </p:cNvPr>
          <p:cNvSpPr txBox="1">
            <a:spLocks/>
          </p:cNvSpPr>
          <p:nvPr/>
        </p:nvSpPr>
        <p:spPr>
          <a:xfrm>
            <a:off x="692150" y="2300288"/>
            <a:ext cx="10490200" cy="2274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6800"/>
              </a:lnSpc>
              <a:spcAft>
                <a:spcPts val="0"/>
              </a:spcAft>
              <a:defRPr/>
            </a:pPr>
            <a:r>
              <a:rPr lang="en-US" sz="7000" b="1" spc="-150" dirty="0">
                <a:solidFill>
                  <a:schemeClr val="bg1"/>
                </a:solidFill>
                <a:latin typeface="Gotham Bold" charset="0"/>
                <a:ea typeface="Gotham Bold" charset="0"/>
                <a:cs typeface="Gotham Bold" charset="0"/>
              </a:rPr>
              <a:t>Depositing </a:t>
            </a:r>
          </a:p>
          <a:p>
            <a:pPr fontAlgn="auto">
              <a:lnSpc>
                <a:spcPts val="6800"/>
              </a:lnSpc>
              <a:spcAft>
                <a:spcPts val="0"/>
              </a:spcAft>
              <a:defRPr/>
            </a:pPr>
            <a:r>
              <a:rPr lang="en-US" sz="7000" b="1" spc="-150" dirty="0">
                <a:solidFill>
                  <a:schemeClr val="bg1"/>
                </a:solidFill>
                <a:latin typeface="Gotham Bold" charset="0"/>
                <a:ea typeface="Gotham Bold" charset="0"/>
                <a:cs typeface="Gotham Bold" charset="0"/>
              </a:rPr>
              <a:t>Funds</a:t>
            </a:r>
          </a:p>
        </p:txBody>
      </p:sp>
      <p:cxnSp>
        <p:nvCxnSpPr>
          <p:cNvPr id="13" name="Straight Connector 12">
            <a:extLst>
              <a:ext uri="{FF2B5EF4-FFF2-40B4-BE49-F238E27FC236}">
                <a16:creationId xmlns:a16="http://schemas.microsoft.com/office/drawing/2014/main" id="{4B7EF56B-C969-4041-B837-B78B2F23F8D9}"/>
              </a:ext>
            </a:extLst>
          </p:cNvPr>
          <p:cNvCxnSpPr>
            <a:cxnSpLocks/>
          </p:cNvCxnSpPr>
          <p:nvPr/>
        </p:nvCxnSpPr>
        <p:spPr>
          <a:xfrm>
            <a:off x="914400" y="4273550"/>
            <a:ext cx="92868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0B6C7C9E-1C68-496F-A4D3-C442318B1E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B293F52-C3CF-4A09-919B-B2AABB433106}"/>
              </a:ext>
            </a:extLst>
          </p:cNvPr>
          <p:cNvSpPr txBox="1">
            <a:spLocks/>
          </p:cNvSpPr>
          <p:nvPr/>
        </p:nvSpPr>
        <p:spPr>
          <a:xfrm>
            <a:off x="5988050" y="1941816"/>
            <a:ext cx="5056188" cy="2955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700"/>
              </a:lnSpc>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YES you can accept cash in Clubs for Spin4Kids!</a:t>
            </a:r>
          </a:p>
          <a:p>
            <a:pPr>
              <a:lnSpc>
                <a:spcPts val="2700"/>
              </a:lnSpc>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a:lnSpc>
                <a:spcPts val="2700"/>
              </a:lnSpc>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Use pledge forms to track all donations</a:t>
            </a:r>
          </a:p>
          <a:p>
            <a:pPr>
              <a:lnSpc>
                <a:spcPts val="2700"/>
              </a:lnSpc>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a:lnSpc>
                <a:spcPts val="2700"/>
              </a:lnSpc>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Deposit cash and cheques from both your Participants and your Club’s fundraising events into the GoodLife Kids Foundation account at RBC</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Deposit slips and instructions are arriving in Clubs this month. Contact </a:t>
            </a: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hlinkClick r:id="rId3"/>
              </a:rPr>
              <a:t>events@goodlifekids.com</a:t>
            </a: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 if you need more</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p:txBody>
      </p:sp>
      <p:pic>
        <p:nvPicPr>
          <p:cNvPr id="34818" name="Picture 11">
            <a:extLst>
              <a:ext uri="{FF2B5EF4-FFF2-40B4-BE49-F238E27FC236}">
                <a16:creationId xmlns:a16="http://schemas.microsoft.com/office/drawing/2014/main" id="{1D4DA25B-6BC6-422C-93DC-E45968E4FCA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68EDDF76-0A02-2B4C-BBA7-AAF4C0820F82}"/>
              </a:ext>
            </a:extLst>
          </p:cNvPr>
          <p:cNvSpPr txBox="1">
            <a:spLocks/>
          </p:cNvSpPr>
          <p:nvPr/>
        </p:nvSpPr>
        <p:spPr>
          <a:xfrm>
            <a:off x="5927725" y="732141"/>
            <a:ext cx="5632450"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4700" b="1" spc="-300" dirty="0">
                <a:solidFill>
                  <a:srgbClr val="DA291C"/>
                </a:solidFill>
                <a:latin typeface="Gotham Bold" charset="0"/>
                <a:ea typeface="Gotham Bold" charset="0"/>
                <a:cs typeface="Gotham Bold" charset="0"/>
              </a:rPr>
              <a:t>Cash &amp; cheque donations</a:t>
            </a:r>
          </a:p>
        </p:txBody>
      </p:sp>
      <p:cxnSp>
        <p:nvCxnSpPr>
          <p:cNvPr id="10" name="Straight Connector 9">
            <a:extLst>
              <a:ext uri="{FF2B5EF4-FFF2-40B4-BE49-F238E27FC236}">
                <a16:creationId xmlns:a16="http://schemas.microsoft.com/office/drawing/2014/main" id="{5C72C9FA-1969-AD49-BA04-DD0221F26BD8}"/>
              </a:ext>
            </a:extLst>
          </p:cNvPr>
          <p:cNvCxnSpPr>
            <a:cxnSpLocks/>
          </p:cNvCxnSpPr>
          <p:nvPr/>
        </p:nvCxnSpPr>
        <p:spPr>
          <a:xfrm>
            <a:off x="6107113" y="1687816"/>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CA8FC348-6E07-4DEB-95EB-A4BF7204C9E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93006ED-5556-4795-A92C-1EEC092AE9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8100" r="20303"/>
          <a:stretch/>
        </p:blipFill>
        <p:spPr>
          <a:xfrm>
            <a:off x="0" y="-15078"/>
            <a:ext cx="5657217" cy="68881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99E2CFB-4A84-4C2E-BEC2-01CA352BB138}"/>
              </a:ext>
            </a:extLst>
          </p:cNvPr>
          <p:cNvSpPr txBox="1">
            <a:spLocks/>
          </p:cNvSpPr>
          <p:nvPr/>
        </p:nvSpPr>
        <p:spPr>
          <a:xfrm>
            <a:off x="800100" y="2035175"/>
            <a:ext cx="4521913" cy="4137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Kendall O’Neill</a:t>
            </a: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Fundraising &amp; engagement</a:t>
            </a: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hlinkClick r:id="rId3"/>
              </a:rPr>
              <a:t>kendall.oneill@goodlifekids.com</a:t>
            </a:r>
            <a:endParaRPr lang="en-US" sz="1800" dirty="0">
              <a:solidFill>
                <a:srgbClr val="595959"/>
              </a:solidFill>
              <a:latin typeface="Gotham Book" pitchFamily="2" charset="0"/>
              <a:ea typeface="Helvetica Neue" panose="02000503000000020004" pitchFamily="2" charset="0"/>
              <a:cs typeface="Gotham Book" pitchFamily="2" charset="0"/>
            </a:endParaRP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519-661-0190 x 6325</a:t>
            </a:r>
          </a:p>
          <a:p>
            <a:pPr fontAlgn="auto">
              <a:lnSpc>
                <a:spcPts val="2600"/>
              </a:lnSpc>
              <a:spcAft>
                <a:spcPts val="0"/>
              </a:spcAft>
              <a:defRPr/>
            </a:pPr>
            <a:endParaRPr lang="en-US" sz="1800" dirty="0">
              <a:solidFill>
                <a:srgbClr val="595959"/>
              </a:solidFill>
              <a:latin typeface="Gotham Regular" panose="02000604030000020004" pitchFamily="2" charset="0"/>
              <a:ea typeface="Helvetica Neue" panose="02000503000000020004" pitchFamily="2" charset="0"/>
              <a:cs typeface="Helvetica Neue" panose="02000503000000020004" pitchFamily="2" charset="0"/>
            </a:endParaRPr>
          </a:p>
        </p:txBody>
      </p:sp>
      <p:pic>
        <p:nvPicPr>
          <p:cNvPr id="32770" name="Picture 11">
            <a:extLst>
              <a:ext uri="{FF2B5EF4-FFF2-40B4-BE49-F238E27FC236}">
                <a16:creationId xmlns:a16="http://schemas.microsoft.com/office/drawing/2014/main" id="{F411923E-03BE-40FE-A064-C0D24AD57C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38FDA1AF-E20D-1245-80FF-E47F8EDDE082}"/>
              </a:ext>
            </a:extLst>
          </p:cNvPr>
          <p:cNvSpPr txBox="1">
            <a:spLocks/>
          </p:cNvSpPr>
          <p:nvPr/>
        </p:nvSpPr>
        <p:spPr>
          <a:xfrm>
            <a:off x="673100" y="814388"/>
            <a:ext cx="5630863" cy="1017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Main contacts</a:t>
            </a:r>
          </a:p>
        </p:txBody>
      </p:sp>
      <p:cxnSp>
        <p:nvCxnSpPr>
          <p:cNvPr id="10" name="Straight Connector 9">
            <a:extLst>
              <a:ext uri="{FF2B5EF4-FFF2-40B4-BE49-F238E27FC236}">
                <a16:creationId xmlns:a16="http://schemas.microsoft.com/office/drawing/2014/main" id="{32336683-D1DD-764B-98D7-0D90124204FC}"/>
              </a:ext>
            </a:extLst>
          </p:cNvPr>
          <p:cNvCxnSpPr>
            <a:cxnSpLocks/>
          </p:cNvCxnSpPr>
          <p:nvPr/>
        </p:nvCxnSpPr>
        <p:spPr>
          <a:xfrm>
            <a:off x="852488" y="1770063"/>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2E3D5F2F-B2E7-4D62-8164-CC80B27E01D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a:extLst>
              <a:ext uri="{FF2B5EF4-FFF2-40B4-BE49-F238E27FC236}">
                <a16:creationId xmlns:a16="http://schemas.microsoft.com/office/drawing/2014/main" id="{684ADF83-F002-41EB-BAF2-578A1D7BFACA}"/>
              </a:ext>
            </a:extLst>
          </p:cNvPr>
          <p:cNvSpPr txBox="1">
            <a:spLocks/>
          </p:cNvSpPr>
          <p:nvPr/>
        </p:nvSpPr>
        <p:spPr>
          <a:xfrm>
            <a:off x="6830977" y="2035176"/>
            <a:ext cx="4213261" cy="1543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Tara McGuire</a:t>
            </a: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Spin4Kids national logistics &amp; spin4kids.com support</a:t>
            </a: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hlinkClick r:id="rId6"/>
              </a:rPr>
              <a:t>tmcguire@goodlifekids.com</a:t>
            </a:r>
            <a:endParaRPr lang="en-US" sz="1800" dirty="0">
              <a:solidFill>
                <a:srgbClr val="595959"/>
              </a:solidFill>
              <a:latin typeface="Gotham Book" pitchFamily="2" charset="0"/>
              <a:ea typeface="Helvetica Neue" panose="02000503000000020004" pitchFamily="2" charset="0"/>
              <a:cs typeface="Gotham Book" pitchFamily="2" charset="0"/>
            </a:endParaRP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519-661-0190 x 6623</a:t>
            </a:r>
          </a:p>
          <a:p>
            <a:pPr fontAlgn="auto">
              <a:lnSpc>
                <a:spcPts val="2600"/>
              </a:lnSpc>
              <a:spcAft>
                <a:spcPts val="0"/>
              </a:spcAft>
              <a:defRPr/>
            </a:pPr>
            <a:endParaRPr lang="en-US" sz="1800" dirty="0">
              <a:solidFill>
                <a:srgbClr val="595959"/>
              </a:solidFill>
              <a:latin typeface="Gotham Book" pitchFamily="2" charset="0"/>
              <a:ea typeface="Helvetica Neue" panose="02000503000000020004" pitchFamily="2" charset="0"/>
              <a:cs typeface="Gotham Book" pitchFamily="2" charset="0"/>
            </a:endParaRPr>
          </a:p>
          <a:p>
            <a:pPr fontAlgn="auto">
              <a:lnSpc>
                <a:spcPts val="2600"/>
              </a:lnSpc>
              <a:spcAft>
                <a:spcPts val="0"/>
              </a:spcAft>
              <a:defRPr/>
            </a:pPr>
            <a:endParaRPr lang="en-US" sz="1800" dirty="0">
              <a:solidFill>
                <a:srgbClr val="595959"/>
              </a:solidFill>
              <a:latin typeface="Gotham Regular" panose="02000604030000020004" pitchFamily="2" charset="0"/>
              <a:ea typeface="Helvetica Neue" panose="02000503000000020004" pitchFamily="2" charset="0"/>
              <a:cs typeface="Helvetica Neue" panose="02000503000000020004" pitchFamily="2" charset="0"/>
            </a:endParaRPr>
          </a:p>
        </p:txBody>
      </p:sp>
      <p:pic>
        <p:nvPicPr>
          <p:cNvPr id="1026" name="Picture 2" descr="https://www.goodlifekids.com/wp-content/uploads/2018/08/Tara-McGuire-e1534861407495.jpg">
            <a:extLst>
              <a:ext uri="{FF2B5EF4-FFF2-40B4-BE49-F238E27FC236}">
                <a16:creationId xmlns:a16="http://schemas.microsoft.com/office/drawing/2014/main" id="{212B5F91-AB04-4492-BD50-87BBC988C87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69989" y="3739791"/>
            <a:ext cx="3455484" cy="28896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4890C56-E1D5-446E-8B61-6CD80E42C80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2488" y="3739790"/>
            <a:ext cx="2889603" cy="2889603"/>
          </a:xfrm>
          <a:prstGeom prst="rect">
            <a:avLst/>
          </a:prstGeom>
        </p:spPr>
      </p:pic>
    </p:spTree>
    <p:extLst>
      <p:ext uri="{BB962C8B-B14F-4D97-AF65-F5344CB8AC3E}">
        <p14:creationId xmlns:p14="http://schemas.microsoft.com/office/powerpoint/2010/main" val="163128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9176334A-CBAF-4C58-8BC3-7D9C79029E28}"/>
              </a:ext>
            </a:extLst>
          </p:cNvPr>
          <p:cNvSpPr txBox="1">
            <a:spLocks/>
          </p:cNvSpPr>
          <p:nvPr/>
        </p:nvSpPr>
        <p:spPr>
          <a:xfrm>
            <a:off x="659236" y="1310566"/>
            <a:ext cx="4027969" cy="949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6800"/>
              </a:lnSpc>
              <a:spcAft>
                <a:spcPts val="0"/>
              </a:spcAft>
              <a:defRPr/>
            </a:pPr>
            <a:r>
              <a:rPr lang="en-US" sz="6800" b="1" spc="-300" dirty="0">
                <a:solidFill>
                  <a:srgbClr val="DA291C"/>
                </a:solidFill>
                <a:latin typeface="Gotham Bold" charset="0"/>
                <a:ea typeface="Gotham Bold" charset="0"/>
                <a:cs typeface="Gotham Bold" charset="0"/>
              </a:rPr>
              <a:t>What Participants can do with cash</a:t>
            </a:r>
          </a:p>
        </p:txBody>
      </p:sp>
      <p:cxnSp>
        <p:nvCxnSpPr>
          <p:cNvPr id="18" name="Straight Connector 17">
            <a:extLst>
              <a:ext uri="{FF2B5EF4-FFF2-40B4-BE49-F238E27FC236}">
                <a16:creationId xmlns:a16="http://schemas.microsoft.com/office/drawing/2014/main" id="{A591588E-2456-4588-8BA1-93B8638325F7}"/>
              </a:ext>
            </a:extLst>
          </p:cNvPr>
          <p:cNvCxnSpPr/>
          <p:nvPr/>
        </p:nvCxnSpPr>
        <p:spPr>
          <a:xfrm>
            <a:off x="858465" y="5013551"/>
            <a:ext cx="692150" cy="0"/>
          </a:xfrm>
          <a:prstGeom prst="line">
            <a:avLst/>
          </a:prstGeom>
          <a:ln w="101600">
            <a:solidFill>
              <a:srgbClr val="DA291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AFA2AE-3349-C245-AA31-84984A2EBE94}"/>
              </a:ext>
            </a:extLst>
          </p:cNvPr>
          <p:cNvCxnSpPr>
            <a:cxnSpLocks/>
          </p:cNvCxnSpPr>
          <p:nvPr/>
        </p:nvCxnSpPr>
        <p:spPr>
          <a:xfrm flipV="1">
            <a:off x="4953000" y="627063"/>
            <a:ext cx="0" cy="563245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8" name="TextBox 1">
            <a:extLst>
              <a:ext uri="{FF2B5EF4-FFF2-40B4-BE49-F238E27FC236}">
                <a16:creationId xmlns:a16="http://schemas.microsoft.com/office/drawing/2014/main" id="{B995EAA3-4215-A14F-BE24-5D07A8C6CAB0}"/>
              </a:ext>
            </a:extLst>
          </p:cNvPr>
          <p:cNvSpPr txBox="1"/>
          <p:nvPr/>
        </p:nvSpPr>
        <p:spPr>
          <a:xfrm>
            <a:off x="5694363" y="1979781"/>
            <a:ext cx="5093605" cy="1384995"/>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71450" indent="-171450" eaLnBrk="1" fontAlgn="auto" hangingPunct="1">
              <a:spcBef>
                <a:spcPts val="0"/>
              </a:spcBef>
              <a:spcAft>
                <a:spcPts val="0"/>
              </a:spcAft>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Participants can add cash donations to their online fundraising using their personal credit card to “pay it in”</a:t>
            </a:r>
          </a:p>
          <a:p>
            <a:pPr marL="171450" indent="-171450" eaLnBrk="1" fontAlgn="auto" hangingPunct="1">
              <a:spcBef>
                <a:spcPts val="0"/>
              </a:spcBef>
              <a:spcAft>
                <a:spcPts val="0"/>
              </a:spcAft>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Log into spin4kids.com and go to the “Offline Pledge Tab”</a:t>
            </a:r>
          </a:p>
          <a:p>
            <a:pPr marL="171450" indent="-171450" eaLnBrk="1" fontAlgn="auto" hangingPunct="1">
              <a:spcBef>
                <a:spcPts val="0"/>
              </a:spcBef>
              <a:spcAft>
                <a:spcPts val="0"/>
              </a:spcAft>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Once they’ve paid online using their credit card, they can keep the cash to reimburse themselves</a:t>
            </a:r>
          </a:p>
          <a:p>
            <a:pPr marL="171450" indent="-171450" eaLnBrk="1" fontAlgn="auto" hangingPunct="1">
              <a:spcBef>
                <a:spcPts val="0"/>
              </a:spcBef>
              <a:spcAft>
                <a:spcPts val="0"/>
              </a:spcAft>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Participants must get the donor’s information (donation amount, donor name, mailing address) to add the donation online</a:t>
            </a:r>
          </a:p>
        </p:txBody>
      </p:sp>
      <p:sp>
        <p:nvSpPr>
          <p:cNvPr id="31" name="Title 4">
            <a:extLst>
              <a:ext uri="{FF2B5EF4-FFF2-40B4-BE49-F238E27FC236}">
                <a16:creationId xmlns:a16="http://schemas.microsoft.com/office/drawing/2014/main" id="{8EC63B16-CA16-AE47-BB6E-707F74CF1794}"/>
              </a:ext>
            </a:extLst>
          </p:cNvPr>
          <p:cNvSpPr txBox="1">
            <a:spLocks/>
          </p:cNvSpPr>
          <p:nvPr/>
        </p:nvSpPr>
        <p:spPr>
          <a:xfrm>
            <a:off x="5694363" y="1354138"/>
            <a:ext cx="5359400" cy="1133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3400" dirty="0">
                <a:solidFill>
                  <a:srgbClr val="DA291C"/>
                </a:solidFill>
                <a:latin typeface="Gotham Medium" pitchFamily="2" charset="0"/>
                <a:ea typeface="Helvetica Neue" panose="02000503000000020004" pitchFamily="2" charset="0"/>
                <a:cs typeface="Helvetica Neue" panose="02000503000000020004" pitchFamily="2" charset="0"/>
              </a:rPr>
              <a:t>Add it online</a:t>
            </a:r>
            <a:endParaRPr lang="en-US" sz="3400" dirty="0">
              <a:solidFill>
                <a:schemeClr val="tx1">
                  <a:lumMod val="65000"/>
                  <a:lumOff val="35000"/>
                </a:schemeClr>
              </a:solidFill>
              <a:latin typeface="Gotham Medium" pitchFamily="2" charset="0"/>
              <a:ea typeface="Helvetica Neue" panose="02000503000000020004" pitchFamily="2" charset="0"/>
              <a:cs typeface="Helvetica Neue" panose="02000503000000020004" pitchFamily="2" charset="0"/>
            </a:endParaRPr>
          </a:p>
        </p:txBody>
      </p:sp>
      <p:sp>
        <p:nvSpPr>
          <p:cNvPr id="35" name="TextBox 1">
            <a:extLst>
              <a:ext uri="{FF2B5EF4-FFF2-40B4-BE49-F238E27FC236}">
                <a16:creationId xmlns:a16="http://schemas.microsoft.com/office/drawing/2014/main" id="{6DBA5234-57D9-DF49-A682-23DBCEFC73CC}"/>
              </a:ext>
            </a:extLst>
          </p:cNvPr>
          <p:cNvSpPr txBox="1"/>
          <p:nvPr/>
        </p:nvSpPr>
        <p:spPr>
          <a:xfrm>
            <a:off x="5612606" y="4263018"/>
            <a:ext cx="5534024" cy="830997"/>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71450" indent="-171450">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Participants can bring cash donations, along with a completed pledge form, to the Club before or on Event Day</a:t>
            </a:r>
          </a:p>
          <a:p>
            <a:pPr marL="171450" indent="-171450">
              <a:buFont typeface="Arial" panose="020B0604020202020204" pitchFamily="34" charset="0"/>
              <a:buChar char="•"/>
              <a:defRPr/>
            </a:pPr>
            <a:r>
              <a:rPr lang="en-US" sz="1200" dirty="0">
                <a:latin typeface="Gotham Book" pitchFamily="2" charset="0"/>
                <a:ea typeface="Helvetica Neue" panose="02000503000000020004" pitchFamily="2" charset="0"/>
                <a:cs typeface="Gotham Book" pitchFamily="2" charset="0"/>
              </a:rPr>
              <a:t>Participants must get the donor’s information (donation amount, donor name, mailing address) </a:t>
            </a:r>
          </a:p>
        </p:txBody>
      </p:sp>
      <p:sp>
        <p:nvSpPr>
          <p:cNvPr id="36" name="Title 4">
            <a:extLst>
              <a:ext uri="{FF2B5EF4-FFF2-40B4-BE49-F238E27FC236}">
                <a16:creationId xmlns:a16="http://schemas.microsoft.com/office/drawing/2014/main" id="{4E47D4B7-6971-BE4E-BAE4-BCD03FF51075}"/>
              </a:ext>
            </a:extLst>
          </p:cNvPr>
          <p:cNvSpPr txBox="1">
            <a:spLocks/>
          </p:cNvSpPr>
          <p:nvPr/>
        </p:nvSpPr>
        <p:spPr>
          <a:xfrm>
            <a:off x="5612606" y="3597508"/>
            <a:ext cx="5697537" cy="1133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3400" dirty="0">
                <a:solidFill>
                  <a:srgbClr val="DA291C"/>
                </a:solidFill>
                <a:latin typeface="Gotham Medium" pitchFamily="2" charset="0"/>
                <a:ea typeface="Helvetica Neue" panose="02000503000000020004" pitchFamily="2" charset="0"/>
                <a:cs typeface="Helvetica Neue" panose="02000503000000020004" pitchFamily="2" charset="0"/>
              </a:rPr>
              <a:t>Bring it to Club </a:t>
            </a:r>
            <a:endParaRPr lang="en-US" sz="3400" dirty="0">
              <a:solidFill>
                <a:schemeClr val="tx1">
                  <a:lumMod val="65000"/>
                  <a:lumOff val="35000"/>
                </a:schemeClr>
              </a:solidFill>
              <a:latin typeface="Gotham Medium" pitchFamily="2" charset="0"/>
              <a:ea typeface="Helvetica Neue" panose="02000503000000020004" pitchFamily="2" charset="0"/>
              <a:cs typeface="Helvetica Neue" panose="02000503000000020004" pitchFamily="2" charset="0"/>
            </a:endParaRPr>
          </a:p>
        </p:txBody>
      </p:sp>
      <p:pic>
        <p:nvPicPr>
          <p:cNvPr id="12"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EDBDE216-45CA-4B0A-B1E3-E0CA1615BE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99E2CFB-4A84-4C2E-BEC2-01CA352BB138}"/>
              </a:ext>
            </a:extLst>
          </p:cNvPr>
          <p:cNvSpPr txBox="1">
            <a:spLocks/>
          </p:cNvSpPr>
          <p:nvPr/>
        </p:nvSpPr>
        <p:spPr>
          <a:xfrm>
            <a:off x="800100" y="2035175"/>
            <a:ext cx="10591800" cy="43672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Lump sums are funds collected from fundraising activities like book sales, office pools, bottle drives, etc. These funds are not eligible for income tax receipts.</a:t>
            </a:r>
          </a:p>
          <a:p>
            <a:pPr fontAlgn="auto">
              <a:lnSpc>
                <a:spcPts val="2600"/>
              </a:lnSpc>
              <a:spcAft>
                <a:spcPts val="0"/>
              </a:spcAft>
              <a:defRPr/>
            </a:pPr>
            <a:endParaRPr lang="en-US" sz="1800" dirty="0">
              <a:solidFill>
                <a:srgbClr val="595959"/>
              </a:solidFill>
              <a:latin typeface="Gotham Book" pitchFamily="2" charset="0"/>
              <a:ea typeface="Helvetica Neue" panose="02000503000000020004" pitchFamily="2" charset="0"/>
              <a:cs typeface="Gotham Book" pitchFamily="2" charset="0"/>
            </a:endParaRP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Our new online fundraising platform </a:t>
            </a:r>
            <a:r>
              <a:rPr lang="en-US" sz="1800" b="1" dirty="0">
                <a:solidFill>
                  <a:srgbClr val="595959"/>
                </a:solidFill>
                <a:latin typeface="Gotham Book" pitchFamily="2" charset="0"/>
                <a:ea typeface="Helvetica Neue" panose="02000503000000020004" pitchFamily="2" charset="0"/>
                <a:cs typeface="Gotham Book" pitchFamily="2" charset="0"/>
              </a:rPr>
              <a:t>does not allow you to add lump sums online. </a:t>
            </a:r>
            <a:r>
              <a:rPr lang="en-US" sz="1800" dirty="0">
                <a:solidFill>
                  <a:srgbClr val="595959"/>
                </a:solidFill>
                <a:latin typeface="Gotham Book" pitchFamily="2" charset="0"/>
                <a:ea typeface="Helvetica Neue" panose="02000503000000020004" pitchFamily="2" charset="0"/>
                <a:cs typeface="Helvetica Neue" panose="02000503000000020004" pitchFamily="2" charset="0"/>
              </a:rPr>
              <a:t>Participants should submit these funds in Club or bring them on Event Day with a completed pledge form. </a:t>
            </a:r>
          </a:p>
          <a:p>
            <a:pPr fontAlgn="auto">
              <a:lnSpc>
                <a:spcPts val="2600"/>
              </a:lnSpc>
              <a:spcAft>
                <a:spcPts val="0"/>
              </a:spcAft>
              <a:defRPr/>
            </a:pPr>
            <a:endParaRPr lang="en-US" sz="1800" dirty="0">
              <a:solidFill>
                <a:srgbClr val="595959"/>
              </a:solidFill>
              <a:latin typeface="Gotham Book" pitchFamily="2" charset="0"/>
              <a:ea typeface="Helvetica Neue" panose="02000503000000020004" pitchFamily="2" charset="0"/>
              <a:cs typeface="Helvetica Neue" panose="02000503000000020004" pitchFamily="2" charset="0"/>
            </a:endParaRP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Helvetica Neue" panose="02000503000000020004" pitchFamily="2" charset="0"/>
              </a:rPr>
              <a:t>If your Club holds a fundraising activity, you cannot add the cash online. You must deposit all funds into the GoodLife Kids Foundation RBC account and send deposit slips and pledge forms to GoodLife Kids Foundation.</a:t>
            </a:r>
          </a:p>
          <a:p>
            <a:pPr fontAlgn="auto">
              <a:lnSpc>
                <a:spcPts val="2600"/>
              </a:lnSpc>
              <a:spcAft>
                <a:spcPts val="0"/>
              </a:spcAft>
              <a:defRPr/>
            </a:pPr>
            <a:endParaRPr lang="en-US" sz="1800" dirty="0">
              <a:solidFill>
                <a:srgbClr val="595959"/>
              </a:solidFill>
              <a:latin typeface="Gotham Book" pitchFamily="2" charset="0"/>
              <a:ea typeface="Helvetica Neue" panose="02000503000000020004" pitchFamily="2" charset="0"/>
              <a:cs typeface="Helvetica Neue" panose="02000503000000020004" pitchFamily="2" charset="0"/>
            </a:endParaRP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Helvetica Neue" panose="02000503000000020004" pitchFamily="2" charset="0"/>
              </a:rPr>
              <a:t>If you have questions, please email </a:t>
            </a:r>
            <a:r>
              <a:rPr lang="en-US" sz="1800" dirty="0">
                <a:solidFill>
                  <a:srgbClr val="595959"/>
                </a:solidFill>
                <a:latin typeface="Gotham Book" pitchFamily="2" charset="0"/>
                <a:ea typeface="Helvetica Neue" panose="02000503000000020004" pitchFamily="2" charset="0"/>
                <a:cs typeface="Helvetica Neue" panose="02000503000000020004" pitchFamily="2" charset="0"/>
                <a:hlinkClick r:id="rId3"/>
              </a:rPr>
              <a:t>events@goodlifekids.com</a:t>
            </a:r>
            <a:r>
              <a:rPr lang="en-US" sz="1800" dirty="0">
                <a:solidFill>
                  <a:srgbClr val="595959"/>
                </a:solidFill>
                <a:latin typeface="Gotham Book" pitchFamily="2" charset="0"/>
                <a:ea typeface="Helvetica Neue" panose="02000503000000020004" pitchFamily="2" charset="0"/>
                <a:cs typeface="Helvetica Neue" panose="02000503000000020004" pitchFamily="2" charset="0"/>
              </a:rPr>
              <a:t> </a:t>
            </a:r>
          </a:p>
          <a:p>
            <a:pPr fontAlgn="auto">
              <a:lnSpc>
                <a:spcPts val="2600"/>
              </a:lnSpc>
              <a:spcAft>
                <a:spcPts val="0"/>
              </a:spcAft>
              <a:defRPr/>
            </a:pPr>
            <a:endParaRPr lang="en-US" sz="1800" dirty="0">
              <a:solidFill>
                <a:srgbClr val="595959"/>
              </a:solidFill>
              <a:latin typeface="Gotham Book" pitchFamily="2" charset="0"/>
              <a:ea typeface="Helvetica Neue" panose="02000503000000020004" pitchFamily="2" charset="0"/>
              <a:cs typeface="Helvetica Neue" panose="02000503000000020004" pitchFamily="2" charset="0"/>
            </a:endParaRPr>
          </a:p>
          <a:p>
            <a:pPr fontAlgn="auto">
              <a:lnSpc>
                <a:spcPts val="2600"/>
              </a:lnSpc>
              <a:spcAft>
                <a:spcPts val="0"/>
              </a:spcAft>
              <a:defRPr/>
            </a:pPr>
            <a:endParaRPr lang="en-US" sz="1800" dirty="0">
              <a:solidFill>
                <a:srgbClr val="595959"/>
              </a:solidFill>
              <a:latin typeface="Gotham Regular" panose="02000604030000020004" pitchFamily="2" charset="0"/>
              <a:ea typeface="Helvetica Neue" panose="02000503000000020004" pitchFamily="2" charset="0"/>
              <a:cs typeface="Helvetica Neue" panose="02000503000000020004" pitchFamily="2" charset="0"/>
            </a:endParaRPr>
          </a:p>
        </p:txBody>
      </p:sp>
      <p:pic>
        <p:nvPicPr>
          <p:cNvPr id="32770" name="Picture 11">
            <a:extLst>
              <a:ext uri="{FF2B5EF4-FFF2-40B4-BE49-F238E27FC236}">
                <a16:creationId xmlns:a16="http://schemas.microsoft.com/office/drawing/2014/main" id="{F411923E-03BE-40FE-A064-C0D24AD57C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38FDA1AF-E20D-1245-80FF-E47F8EDDE082}"/>
              </a:ext>
            </a:extLst>
          </p:cNvPr>
          <p:cNvSpPr txBox="1">
            <a:spLocks/>
          </p:cNvSpPr>
          <p:nvPr/>
        </p:nvSpPr>
        <p:spPr>
          <a:xfrm>
            <a:off x="673100" y="814388"/>
            <a:ext cx="5630863" cy="1017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Lump sums</a:t>
            </a:r>
          </a:p>
        </p:txBody>
      </p:sp>
      <p:cxnSp>
        <p:nvCxnSpPr>
          <p:cNvPr id="10" name="Straight Connector 9">
            <a:extLst>
              <a:ext uri="{FF2B5EF4-FFF2-40B4-BE49-F238E27FC236}">
                <a16:creationId xmlns:a16="http://schemas.microsoft.com/office/drawing/2014/main" id="{32336683-D1DD-764B-98D7-0D90124204FC}"/>
              </a:ext>
            </a:extLst>
          </p:cNvPr>
          <p:cNvCxnSpPr>
            <a:cxnSpLocks/>
          </p:cNvCxnSpPr>
          <p:nvPr/>
        </p:nvCxnSpPr>
        <p:spPr>
          <a:xfrm>
            <a:off x="852488" y="1770063"/>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2E3D5F2F-B2E7-4D62-8164-CC80B27E01D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75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479BA4D-C8EC-4F00-BE5B-2B205237B88B}"/>
              </a:ext>
            </a:extLst>
          </p:cNvPr>
          <p:cNvSpPr/>
          <p:nvPr/>
        </p:nvSpPr>
        <p:spPr>
          <a:xfrm>
            <a:off x="1933575" y="2579688"/>
            <a:ext cx="2011363" cy="2011362"/>
          </a:xfrm>
          <a:prstGeom prst="ellipse">
            <a:avLst/>
          </a:prstGeom>
          <a:solidFill>
            <a:srgbClr val="DA291C"/>
          </a:solidFill>
          <a:ln w="31750">
            <a:solidFill>
              <a:srgbClr val="DA29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4" name="Picture 10" descr="image052">
            <a:extLst>
              <a:ext uri="{FF2B5EF4-FFF2-40B4-BE49-F238E27FC236}">
                <a16:creationId xmlns:a16="http://schemas.microsoft.com/office/drawing/2014/main" id="{06C8CB96-3AEC-40EA-9C2F-67DB69D44B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01570" y="3066815"/>
            <a:ext cx="1075371" cy="107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2B71ED18-E66B-4E2A-85AC-52A71928BA3C}"/>
              </a:ext>
            </a:extLst>
          </p:cNvPr>
          <p:cNvSpPr/>
          <p:nvPr/>
        </p:nvSpPr>
        <p:spPr>
          <a:xfrm>
            <a:off x="5089525" y="2579688"/>
            <a:ext cx="2012950" cy="2011362"/>
          </a:xfrm>
          <a:prstGeom prst="ellipse">
            <a:avLst/>
          </a:prstGeom>
          <a:solidFill>
            <a:srgbClr val="DA291C"/>
          </a:solidFill>
          <a:ln w="31750">
            <a:solidFill>
              <a:srgbClr val="DA29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Oval 5">
            <a:extLst>
              <a:ext uri="{FF2B5EF4-FFF2-40B4-BE49-F238E27FC236}">
                <a16:creationId xmlns:a16="http://schemas.microsoft.com/office/drawing/2014/main" id="{096037E5-FF15-43D7-9978-0C1DD2988D6E}"/>
              </a:ext>
            </a:extLst>
          </p:cNvPr>
          <p:cNvSpPr/>
          <p:nvPr/>
        </p:nvSpPr>
        <p:spPr>
          <a:xfrm>
            <a:off x="8247063" y="2579688"/>
            <a:ext cx="2011362" cy="2011362"/>
          </a:xfrm>
          <a:prstGeom prst="ellipse">
            <a:avLst/>
          </a:prstGeom>
          <a:solidFill>
            <a:srgbClr val="DA291C"/>
          </a:solidFill>
          <a:ln w="31750">
            <a:solidFill>
              <a:srgbClr val="DA29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itle 4">
            <a:extLst>
              <a:ext uri="{FF2B5EF4-FFF2-40B4-BE49-F238E27FC236}">
                <a16:creationId xmlns:a16="http://schemas.microsoft.com/office/drawing/2014/main" id="{8B61A337-3948-49D6-AF3A-9F36D7DAF96E}"/>
              </a:ext>
            </a:extLst>
          </p:cNvPr>
          <p:cNvSpPr txBox="1">
            <a:spLocks/>
          </p:cNvSpPr>
          <p:nvPr/>
        </p:nvSpPr>
        <p:spPr>
          <a:xfrm>
            <a:off x="1712913" y="4899025"/>
            <a:ext cx="2452687" cy="796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600" spc="-50" dirty="0">
                <a:solidFill>
                  <a:schemeClr val="tx1">
                    <a:lumMod val="75000"/>
                    <a:lumOff val="25000"/>
                  </a:schemeClr>
                </a:solidFill>
                <a:latin typeface="Gotham Regular" panose="02000604030000020004" pitchFamily="2" charset="0"/>
                <a:ea typeface="Helvetica Neue" panose="02000503000000020004" pitchFamily="2" charset="0"/>
                <a:cs typeface="Helvetica Neue" panose="02000503000000020004" pitchFamily="2" charset="0"/>
              </a:rPr>
              <a:t>All paperwork and deposits are due November 22, 2019</a:t>
            </a:r>
          </a:p>
        </p:txBody>
      </p:sp>
      <p:sp>
        <p:nvSpPr>
          <p:cNvPr id="8" name="Title 4">
            <a:extLst>
              <a:ext uri="{FF2B5EF4-FFF2-40B4-BE49-F238E27FC236}">
                <a16:creationId xmlns:a16="http://schemas.microsoft.com/office/drawing/2014/main" id="{0487C43A-DFFE-4A59-B7FA-30926B362450}"/>
              </a:ext>
            </a:extLst>
          </p:cNvPr>
          <p:cNvSpPr txBox="1">
            <a:spLocks/>
          </p:cNvSpPr>
          <p:nvPr/>
        </p:nvSpPr>
        <p:spPr>
          <a:xfrm>
            <a:off x="4906963" y="4899025"/>
            <a:ext cx="2389187" cy="796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600" spc="-50" dirty="0">
                <a:solidFill>
                  <a:schemeClr val="tx1">
                    <a:lumMod val="75000"/>
                    <a:lumOff val="25000"/>
                  </a:schemeClr>
                </a:solidFill>
                <a:latin typeface="Gotham Regular" panose="02000604030000020004" pitchFamily="2" charset="0"/>
                <a:ea typeface="Helvetica Neue" panose="02000503000000020004" pitchFamily="2" charset="0"/>
                <a:cs typeface="Helvetica Neue" panose="02000503000000020004" pitchFamily="2" charset="0"/>
              </a:rPr>
              <a:t>We’ll take the cash and add it to the appropriate team, Participant and event online total</a:t>
            </a:r>
          </a:p>
        </p:txBody>
      </p:sp>
      <p:sp>
        <p:nvSpPr>
          <p:cNvPr id="9" name="Title 4">
            <a:extLst>
              <a:ext uri="{FF2B5EF4-FFF2-40B4-BE49-F238E27FC236}">
                <a16:creationId xmlns:a16="http://schemas.microsoft.com/office/drawing/2014/main" id="{8B6CD68A-9CBA-4748-81EE-1551270BB9F0}"/>
              </a:ext>
            </a:extLst>
          </p:cNvPr>
          <p:cNvSpPr txBox="1">
            <a:spLocks/>
          </p:cNvSpPr>
          <p:nvPr/>
        </p:nvSpPr>
        <p:spPr>
          <a:xfrm>
            <a:off x="7977188" y="4899025"/>
            <a:ext cx="2655887" cy="796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600" spc="-50" dirty="0">
                <a:solidFill>
                  <a:schemeClr val="tx1">
                    <a:lumMod val="75000"/>
                    <a:lumOff val="25000"/>
                  </a:schemeClr>
                </a:solidFill>
                <a:latin typeface="Gotham Regular" panose="02000604030000020004" pitchFamily="2" charset="0"/>
                <a:ea typeface="Helvetica Neue" panose="02000503000000020004" pitchFamily="2" charset="0"/>
                <a:cs typeface="Helvetica Neue" panose="02000503000000020004" pitchFamily="2" charset="0"/>
              </a:rPr>
              <a:t>Final fundraising totals will be calculated in December</a:t>
            </a:r>
          </a:p>
        </p:txBody>
      </p:sp>
      <p:sp>
        <p:nvSpPr>
          <p:cNvPr id="17" name="Title 4">
            <a:extLst>
              <a:ext uri="{FF2B5EF4-FFF2-40B4-BE49-F238E27FC236}">
                <a16:creationId xmlns:a16="http://schemas.microsoft.com/office/drawing/2014/main" id="{4A575D25-5245-1242-BA80-4F7A3857C102}"/>
              </a:ext>
            </a:extLst>
          </p:cNvPr>
          <p:cNvSpPr txBox="1">
            <a:spLocks/>
          </p:cNvSpPr>
          <p:nvPr/>
        </p:nvSpPr>
        <p:spPr>
          <a:xfrm>
            <a:off x="673100" y="814388"/>
            <a:ext cx="5630863" cy="1017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Paperwork &amp; deposits</a:t>
            </a:r>
          </a:p>
        </p:txBody>
      </p:sp>
      <p:cxnSp>
        <p:nvCxnSpPr>
          <p:cNvPr id="18" name="Straight Connector 17">
            <a:extLst>
              <a:ext uri="{FF2B5EF4-FFF2-40B4-BE49-F238E27FC236}">
                <a16:creationId xmlns:a16="http://schemas.microsoft.com/office/drawing/2014/main" id="{BAC8D1FC-300B-8E47-A244-125EA00E6AD4}"/>
              </a:ext>
            </a:extLst>
          </p:cNvPr>
          <p:cNvCxnSpPr>
            <a:cxnSpLocks/>
          </p:cNvCxnSpPr>
          <p:nvPr/>
        </p:nvCxnSpPr>
        <p:spPr>
          <a:xfrm>
            <a:off x="852488" y="1770063"/>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15"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A40CF8D7-76D1-454F-AB49-A932586D13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image051">
            <a:extLst>
              <a:ext uri="{FF2B5EF4-FFF2-40B4-BE49-F238E27FC236}">
                <a16:creationId xmlns:a16="http://schemas.microsoft.com/office/drawing/2014/main" id="{C5F03B35-D71E-4D32-8F5F-9E372F6EDE3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26007" y="3076647"/>
            <a:ext cx="1273138" cy="115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image050">
            <a:extLst>
              <a:ext uri="{FF2B5EF4-FFF2-40B4-BE49-F238E27FC236}">
                <a16:creationId xmlns:a16="http://schemas.microsoft.com/office/drawing/2014/main" id="{D7DD3F65-21A0-4F83-BC24-297D004483F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79255" y="2988135"/>
            <a:ext cx="1033490" cy="1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26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A81201-98AE-4C31-9F92-4BC11BF9D8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0956" r="2225" b="6390"/>
          <a:stretch/>
        </p:blipFill>
        <p:spPr>
          <a:xfrm>
            <a:off x="-23813" y="-26389"/>
            <a:ext cx="12215814" cy="6884389"/>
          </a:xfrm>
          <a:prstGeom prst="rect">
            <a:avLst/>
          </a:prstGeom>
        </p:spPr>
      </p:pic>
      <p:sp>
        <p:nvSpPr>
          <p:cNvPr id="15" name="Rectangle 14">
            <a:extLst>
              <a:ext uri="{FF2B5EF4-FFF2-40B4-BE49-F238E27FC236}">
                <a16:creationId xmlns:a16="http://schemas.microsoft.com/office/drawing/2014/main" id="{95088265-6C2F-47C4-927F-5D2699DE42D1}"/>
              </a:ext>
            </a:extLst>
          </p:cNvPr>
          <p:cNvSpPr/>
          <p:nvPr/>
        </p:nvSpPr>
        <p:spPr>
          <a:xfrm>
            <a:off x="-11906" y="-27977"/>
            <a:ext cx="12192000" cy="6858000"/>
          </a:xfrm>
          <a:prstGeom prst="rect">
            <a:avLst/>
          </a:prstGeom>
          <a:solidFill>
            <a:schemeClr val="tx1">
              <a:lumMod val="85000"/>
              <a:lumOff val="1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171" name="Picture 22">
            <a:extLst>
              <a:ext uri="{FF2B5EF4-FFF2-40B4-BE49-F238E27FC236}">
                <a16:creationId xmlns:a16="http://schemas.microsoft.com/office/drawing/2014/main" id="{DC5CCA34-537D-41F2-8F2F-ADD75E4A50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13" y="4870450"/>
            <a:ext cx="1223803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4">
            <a:extLst>
              <a:ext uri="{FF2B5EF4-FFF2-40B4-BE49-F238E27FC236}">
                <a16:creationId xmlns:a16="http://schemas.microsoft.com/office/drawing/2014/main" id="{FA6B4889-26F0-4B49-A567-034BBADDFA55}"/>
              </a:ext>
            </a:extLst>
          </p:cNvPr>
          <p:cNvSpPr txBox="1">
            <a:spLocks/>
          </p:cNvSpPr>
          <p:nvPr/>
        </p:nvSpPr>
        <p:spPr>
          <a:xfrm>
            <a:off x="692150" y="2300288"/>
            <a:ext cx="10490200" cy="2274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6800"/>
              </a:lnSpc>
              <a:spcAft>
                <a:spcPts val="0"/>
              </a:spcAft>
              <a:defRPr/>
            </a:pPr>
            <a:r>
              <a:rPr lang="en-US" sz="7000" b="1" spc="-150" dirty="0">
                <a:solidFill>
                  <a:schemeClr val="bg1"/>
                </a:solidFill>
                <a:latin typeface="Gotham Bold" charset="0"/>
                <a:ea typeface="Gotham Bold" charset="0"/>
                <a:cs typeface="Gotham Bold" charset="0"/>
              </a:rPr>
              <a:t>Local Vendors and</a:t>
            </a:r>
          </a:p>
          <a:p>
            <a:pPr fontAlgn="auto">
              <a:lnSpc>
                <a:spcPts val="6800"/>
              </a:lnSpc>
              <a:spcAft>
                <a:spcPts val="0"/>
              </a:spcAft>
              <a:defRPr/>
            </a:pPr>
            <a:r>
              <a:rPr lang="en-US" sz="7000" b="1" spc="-150" dirty="0">
                <a:solidFill>
                  <a:schemeClr val="bg1"/>
                </a:solidFill>
                <a:latin typeface="Gotham Bold" charset="0"/>
                <a:ea typeface="Gotham Bold" charset="0"/>
                <a:cs typeface="Gotham Bold" charset="0"/>
              </a:rPr>
              <a:t>Sponsors</a:t>
            </a:r>
          </a:p>
        </p:txBody>
      </p:sp>
      <p:cxnSp>
        <p:nvCxnSpPr>
          <p:cNvPr id="13" name="Straight Connector 12">
            <a:extLst>
              <a:ext uri="{FF2B5EF4-FFF2-40B4-BE49-F238E27FC236}">
                <a16:creationId xmlns:a16="http://schemas.microsoft.com/office/drawing/2014/main" id="{4B7EF56B-C969-4041-B837-B78B2F23F8D9}"/>
              </a:ext>
            </a:extLst>
          </p:cNvPr>
          <p:cNvCxnSpPr>
            <a:cxnSpLocks/>
          </p:cNvCxnSpPr>
          <p:nvPr/>
        </p:nvCxnSpPr>
        <p:spPr>
          <a:xfrm>
            <a:off x="914400" y="4273550"/>
            <a:ext cx="92868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0B6C7C9E-1C68-496F-A4D3-C442318B1E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9176334A-CBAF-4C58-8BC3-7D9C79029E28}"/>
              </a:ext>
            </a:extLst>
          </p:cNvPr>
          <p:cNvSpPr txBox="1">
            <a:spLocks/>
          </p:cNvSpPr>
          <p:nvPr/>
        </p:nvSpPr>
        <p:spPr>
          <a:xfrm>
            <a:off x="639763" y="2120900"/>
            <a:ext cx="3810000" cy="949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6800"/>
              </a:lnSpc>
              <a:spcAft>
                <a:spcPts val="0"/>
              </a:spcAft>
              <a:defRPr/>
            </a:pPr>
            <a:r>
              <a:rPr lang="en-US" sz="7000" b="1" spc="-300" dirty="0">
                <a:solidFill>
                  <a:srgbClr val="DA291C"/>
                </a:solidFill>
                <a:latin typeface="Gotham Bold" charset="0"/>
                <a:ea typeface="Gotham Bold" charset="0"/>
                <a:cs typeface="Gotham Bold" charset="0"/>
              </a:rPr>
              <a:t>Local vendors</a:t>
            </a:r>
          </a:p>
        </p:txBody>
      </p:sp>
      <p:cxnSp>
        <p:nvCxnSpPr>
          <p:cNvPr id="18" name="Straight Connector 17">
            <a:extLst>
              <a:ext uri="{FF2B5EF4-FFF2-40B4-BE49-F238E27FC236}">
                <a16:creationId xmlns:a16="http://schemas.microsoft.com/office/drawing/2014/main" id="{A591588E-2456-4588-8BA1-93B8638325F7}"/>
              </a:ext>
            </a:extLst>
          </p:cNvPr>
          <p:cNvCxnSpPr/>
          <p:nvPr/>
        </p:nvCxnSpPr>
        <p:spPr>
          <a:xfrm>
            <a:off x="800100" y="4083050"/>
            <a:ext cx="692150" cy="0"/>
          </a:xfrm>
          <a:prstGeom prst="line">
            <a:avLst/>
          </a:prstGeom>
          <a:ln w="101600">
            <a:solidFill>
              <a:srgbClr val="DA291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AFA2AE-3349-C245-AA31-84984A2EBE94}"/>
              </a:ext>
            </a:extLst>
          </p:cNvPr>
          <p:cNvCxnSpPr>
            <a:cxnSpLocks/>
          </p:cNvCxnSpPr>
          <p:nvPr/>
        </p:nvCxnSpPr>
        <p:spPr>
          <a:xfrm flipV="1">
            <a:off x="4953000" y="627063"/>
            <a:ext cx="0" cy="563245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8" name="TextBox 1">
            <a:extLst>
              <a:ext uri="{FF2B5EF4-FFF2-40B4-BE49-F238E27FC236}">
                <a16:creationId xmlns:a16="http://schemas.microsoft.com/office/drawing/2014/main" id="{B995EAA3-4215-A14F-BE24-5D07A8C6CAB0}"/>
              </a:ext>
            </a:extLst>
          </p:cNvPr>
          <p:cNvSpPr txBox="1"/>
          <p:nvPr/>
        </p:nvSpPr>
        <p:spPr>
          <a:xfrm>
            <a:off x="5708651" y="2066925"/>
            <a:ext cx="5937382" cy="1754326"/>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fontAlgn="auto" hangingPunct="1">
              <a:spcBef>
                <a:spcPts val="0"/>
              </a:spcBef>
              <a:spcAft>
                <a:spcPts val="0"/>
              </a:spcAft>
              <a:defRPr/>
            </a:pPr>
            <a:r>
              <a:rPr lang="en-US" sz="1200" dirty="0">
                <a:latin typeface="Gotham Book" pitchFamily="2" charset="0"/>
                <a:ea typeface="Helvetica Neue" panose="02000503000000020004" pitchFamily="2" charset="0"/>
                <a:cs typeface="Gotham Book" pitchFamily="2" charset="0"/>
              </a:rPr>
              <a:t>Please secure approval for potential vendors before you approach them. This will ensure the following:</a:t>
            </a:r>
          </a:p>
          <a:p>
            <a:pPr marL="228600" indent="-228600" eaLnBrk="1" fontAlgn="auto" hangingPunct="1">
              <a:spcBef>
                <a:spcPts val="0"/>
              </a:spcBef>
              <a:spcAft>
                <a:spcPts val="0"/>
              </a:spcAft>
              <a:buFont typeface="+mj-lt"/>
              <a:buAutoNum type="arabicPeriod"/>
              <a:defRPr/>
            </a:pPr>
            <a:r>
              <a:rPr lang="en-US" sz="1200" dirty="0">
                <a:latin typeface="Gotham Book" pitchFamily="2" charset="0"/>
                <a:ea typeface="Helvetica Neue" panose="02000503000000020004" pitchFamily="2" charset="0"/>
                <a:cs typeface="Gotham Book" pitchFamily="2" charset="0"/>
              </a:rPr>
              <a:t>The vendor doesn’t conflict with existing GoodLife or GoodLife Kids Foundation partners</a:t>
            </a:r>
          </a:p>
          <a:p>
            <a:pPr marL="228600" indent="-228600" eaLnBrk="1" fontAlgn="auto" hangingPunct="1">
              <a:spcBef>
                <a:spcPts val="0"/>
              </a:spcBef>
              <a:spcAft>
                <a:spcPts val="0"/>
              </a:spcAft>
              <a:buFont typeface="+mj-lt"/>
              <a:buAutoNum type="arabicPeriod"/>
              <a:defRPr/>
            </a:pPr>
            <a:r>
              <a:rPr lang="en-US" sz="1200" dirty="0">
                <a:latin typeface="Gotham Book" pitchFamily="2" charset="0"/>
                <a:ea typeface="Helvetica Neue" panose="02000503000000020004" pitchFamily="2" charset="0"/>
                <a:cs typeface="Gotham Book" pitchFamily="2" charset="0"/>
              </a:rPr>
              <a:t>The vendor pays the appropriate fee</a:t>
            </a:r>
          </a:p>
          <a:p>
            <a:pPr marL="228600" indent="-228600" eaLnBrk="1" fontAlgn="auto" hangingPunct="1">
              <a:spcBef>
                <a:spcPts val="0"/>
              </a:spcBef>
              <a:spcAft>
                <a:spcPts val="0"/>
              </a:spcAft>
              <a:buFont typeface="+mj-lt"/>
              <a:buAutoNum type="arabicPeriod"/>
              <a:defRPr/>
            </a:pPr>
            <a:r>
              <a:rPr lang="en-US" sz="1200" dirty="0">
                <a:latin typeface="Gotham Book" pitchFamily="2" charset="0"/>
                <a:ea typeface="Helvetica Neue" panose="02000503000000020004" pitchFamily="2" charset="0"/>
                <a:cs typeface="Gotham Book" pitchFamily="2" charset="0"/>
              </a:rPr>
              <a:t>Your Spin4Kids event is credited and the vendor fee will be added to your event’s fundraising total</a:t>
            </a:r>
          </a:p>
          <a:p>
            <a:pPr marL="228600" indent="-228600" eaLnBrk="1" fontAlgn="auto" hangingPunct="1">
              <a:spcBef>
                <a:spcPts val="0"/>
              </a:spcBef>
              <a:spcAft>
                <a:spcPts val="0"/>
              </a:spcAft>
              <a:buFont typeface="+mj-lt"/>
              <a:buAutoNum type="arabicPeriod"/>
              <a:defRPr/>
            </a:pPr>
            <a:endParaRPr lang="en-US" sz="1200" dirty="0">
              <a:latin typeface="Gotham Book" pitchFamily="2" charset="0"/>
              <a:ea typeface="Helvetica Neue" panose="02000503000000020004" pitchFamily="2" charset="0"/>
              <a:cs typeface="Gotham Book" pitchFamily="2" charset="0"/>
            </a:endParaRPr>
          </a:p>
          <a:p>
            <a:pPr eaLnBrk="1" fontAlgn="auto" hangingPunct="1">
              <a:spcBef>
                <a:spcPts val="0"/>
              </a:spcBef>
              <a:spcAft>
                <a:spcPts val="0"/>
              </a:spcAft>
              <a:defRPr/>
            </a:pPr>
            <a:r>
              <a:rPr lang="en-US" sz="1200" dirty="0">
                <a:latin typeface="Gotham Book" pitchFamily="2" charset="0"/>
                <a:ea typeface="Helvetica Neue" panose="02000503000000020004" pitchFamily="2" charset="0"/>
                <a:cs typeface="Gotham Book" pitchFamily="2" charset="0"/>
              </a:rPr>
              <a:t>Get approval by emailing Kendall O’Neill at </a:t>
            </a:r>
            <a:r>
              <a:rPr lang="en-US" sz="1200" dirty="0">
                <a:latin typeface="Gotham Book" pitchFamily="2" charset="0"/>
                <a:ea typeface="Helvetica Neue" panose="02000503000000020004" pitchFamily="2" charset="0"/>
                <a:cs typeface="Gotham Book" pitchFamily="2" charset="0"/>
                <a:hlinkClick r:id="rId3"/>
              </a:rPr>
              <a:t>kendall.oneill@goodlifekids.com</a:t>
            </a:r>
            <a:r>
              <a:rPr lang="en-US" sz="1200" dirty="0">
                <a:latin typeface="Gotham Book" pitchFamily="2" charset="0"/>
                <a:ea typeface="Helvetica Neue" panose="02000503000000020004" pitchFamily="2" charset="0"/>
                <a:cs typeface="Gotham Book" pitchFamily="2" charset="0"/>
              </a:rPr>
              <a:t>. Vendors must be approved by October 31.</a:t>
            </a:r>
          </a:p>
        </p:txBody>
      </p:sp>
      <p:sp>
        <p:nvSpPr>
          <p:cNvPr id="31" name="Title 4">
            <a:extLst>
              <a:ext uri="{FF2B5EF4-FFF2-40B4-BE49-F238E27FC236}">
                <a16:creationId xmlns:a16="http://schemas.microsoft.com/office/drawing/2014/main" id="{8EC63B16-CA16-AE47-BB6E-707F74CF1794}"/>
              </a:ext>
            </a:extLst>
          </p:cNvPr>
          <p:cNvSpPr txBox="1">
            <a:spLocks/>
          </p:cNvSpPr>
          <p:nvPr/>
        </p:nvSpPr>
        <p:spPr>
          <a:xfrm>
            <a:off x="5694363" y="1354138"/>
            <a:ext cx="5359400" cy="1133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3400" dirty="0">
                <a:solidFill>
                  <a:srgbClr val="DA291C"/>
                </a:solidFill>
                <a:latin typeface="Gotham Medium" pitchFamily="2" charset="0"/>
                <a:ea typeface="Helvetica Neue" panose="02000503000000020004" pitchFamily="2" charset="0"/>
                <a:cs typeface="Helvetica Neue" panose="02000503000000020004" pitchFamily="2" charset="0"/>
              </a:rPr>
              <a:t>Securing vendors</a:t>
            </a:r>
            <a:endParaRPr lang="en-US" sz="3400" dirty="0">
              <a:solidFill>
                <a:schemeClr val="tx1">
                  <a:lumMod val="65000"/>
                  <a:lumOff val="35000"/>
                </a:schemeClr>
              </a:solidFill>
              <a:latin typeface="Gotham Medium" pitchFamily="2" charset="0"/>
              <a:ea typeface="Helvetica Neue" panose="02000503000000020004" pitchFamily="2" charset="0"/>
              <a:cs typeface="Helvetica Neue" panose="02000503000000020004" pitchFamily="2" charset="0"/>
            </a:endParaRPr>
          </a:p>
        </p:txBody>
      </p:sp>
      <p:sp>
        <p:nvSpPr>
          <p:cNvPr id="35" name="TextBox 1">
            <a:extLst>
              <a:ext uri="{FF2B5EF4-FFF2-40B4-BE49-F238E27FC236}">
                <a16:creationId xmlns:a16="http://schemas.microsoft.com/office/drawing/2014/main" id="{6DBA5234-57D9-DF49-A682-23DBCEFC73CC}"/>
              </a:ext>
            </a:extLst>
          </p:cNvPr>
          <p:cNvSpPr txBox="1"/>
          <p:nvPr/>
        </p:nvSpPr>
        <p:spPr>
          <a:xfrm>
            <a:off x="5694363" y="4584030"/>
            <a:ext cx="5534024" cy="1200329"/>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fontAlgn="auto" hangingPunct="1">
              <a:spcBef>
                <a:spcPts val="0"/>
              </a:spcBef>
              <a:spcAft>
                <a:spcPts val="0"/>
              </a:spcAft>
              <a:defRPr/>
            </a:pPr>
            <a:r>
              <a:rPr lang="en-US" sz="1200" dirty="0">
                <a:latin typeface="Gotham Book" pitchFamily="2" charset="0"/>
                <a:ea typeface="Helvetica Neue" panose="02000503000000020004" pitchFamily="2" charset="0"/>
                <a:cs typeface="Gotham Book" pitchFamily="2" charset="0"/>
              </a:rPr>
              <a:t>Vendors must complete the following:</a:t>
            </a:r>
          </a:p>
          <a:p>
            <a:pPr marL="228600" indent="-228600" eaLnBrk="1" fontAlgn="auto" hangingPunct="1">
              <a:spcBef>
                <a:spcPts val="0"/>
              </a:spcBef>
              <a:spcAft>
                <a:spcPts val="0"/>
              </a:spcAft>
              <a:buFont typeface="+mj-lt"/>
              <a:buAutoNum type="arabicPeriod"/>
              <a:defRPr/>
            </a:pPr>
            <a:r>
              <a:rPr lang="en-US" sz="1200" dirty="0">
                <a:latin typeface="Gotham Book" pitchFamily="2" charset="0"/>
                <a:ea typeface="Helvetica Neue" panose="02000503000000020004" pitchFamily="2" charset="0"/>
                <a:cs typeface="Gotham Book" pitchFamily="2" charset="0"/>
              </a:rPr>
              <a:t>Pay $150 vendor fee</a:t>
            </a:r>
          </a:p>
          <a:p>
            <a:pPr marL="228600" indent="-228600" eaLnBrk="1" fontAlgn="auto" hangingPunct="1">
              <a:spcBef>
                <a:spcPts val="0"/>
              </a:spcBef>
              <a:spcAft>
                <a:spcPts val="0"/>
              </a:spcAft>
              <a:buFont typeface="+mj-lt"/>
              <a:buAutoNum type="arabicPeriod"/>
              <a:defRPr/>
            </a:pPr>
            <a:r>
              <a:rPr lang="en-US" sz="1200" dirty="0">
                <a:latin typeface="Gotham Book" pitchFamily="2" charset="0"/>
                <a:ea typeface="Helvetica Neue" panose="02000503000000020004" pitchFamily="2" charset="0"/>
                <a:cs typeface="Gotham Book" pitchFamily="2" charset="0"/>
              </a:rPr>
              <a:t>Complete a Vendor Agreement </a:t>
            </a:r>
          </a:p>
          <a:p>
            <a:pPr marL="228600" indent="-228600" eaLnBrk="1" fontAlgn="auto" hangingPunct="1">
              <a:spcBef>
                <a:spcPts val="0"/>
              </a:spcBef>
              <a:spcAft>
                <a:spcPts val="0"/>
              </a:spcAft>
              <a:buFont typeface="+mj-lt"/>
              <a:buAutoNum type="arabicPeriod"/>
              <a:defRPr/>
            </a:pPr>
            <a:r>
              <a:rPr lang="en-US" sz="1200" dirty="0">
                <a:latin typeface="Gotham Book" pitchFamily="2" charset="0"/>
                <a:ea typeface="Helvetica Neue" panose="02000503000000020004" pitchFamily="2" charset="0"/>
                <a:cs typeface="Gotham Book" pitchFamily="2" charset="0"/>
              </a:rPr>
              <a:t>Provide proof of insurance</a:t>
            </a:r>
          </a:p>
          <a:p>
            <a:pPr marL="228600" indent="-228600" eaLnBrk="1" fontAlgn="auto" hangingPunct="1">
              <a:spcBef>
                <a:spcPts val="0"/>
              </a:spcBef>
              <a:spcAft>
                <a:spcPts val="0"/>
              </a:spcAft>
              <a:buFont typeface="+mj-lt"/>
              <a:buAutoNum type="arabicPeriod"/>
              <a:defRPr/>
            </a:pPr>
            <a:endParaRPr lang="en-US" sz="1200" dirty="0">
              <a:latin typeface="Gotham Book" pitchFamily="2" charset="0"/>
              <a:ea typeface="Helvetica Neue" panose="02000503000000020004" pitchFamily="2" charset="0"/>
              <a:cs typeface="Gotham Book" pitchFamily="2" charset="0"/>
            </a:endParaRPr>
          </a:p>
          <a:p>
            <a:pPr eaLnBrk="1" fontAlgn="auto" hangingPunct="1">
              <a:spcBef>
                <a:spcPts val="0"/>
              </a:spcBef>
              <a:spcAft>
                <a:spcPts val="0"/>
              </a:spcAft>
              <a:defRPr/>
            </a:pPr>
            <a:r>
              <a:rPr lang="en-US" sz="1200" dirty="0">
                <a:latin typeface="Gotham Book" pitchFamily="2" charset="0"/>
                <a:ea typeface="Helvetica Neue" panose="02000503000000020004" pitchFamily="2" charset="0"/>
                <a:cs typeface="Gotham Book" pitchFamily="2" charset="0"/>
              </a:rPr>
              <a:t>Please review “Vendor Policy and Guidelines” on </a:t>
            </a:r>
            <a:r>
              <a:rPr lang="en-US" sz="1200" dirty="0">
                <a:latin typeface="Gotham Book" pitchFamily="2" charset="0"/>
                <a:ea typeface="Helvetica Neue" panose="02000503000000020004" pitchFamily="2" charset="0"/>
                <a:cs typeface="Gotham Book" pitchFamily="2" charset="0"/>
                <a:hlinkClick r:id="rId4"/>
              </a:rPr>
              <a:t>Pulse</a:t>
            </a:r>
            <a:r>
              <a:rPr lang="en-US" sz="1200" dirty="0">
                <a:latin typeface="Gotham Book" pitchFamily="2" charset="0"/>
                <a:ea typeface="Helvetica Neue" panose="02000503000000020004" pitchFamily="2" charset="0"/>
                <a:cs typeface="Gotham Book" pitchFamily="2" charset="0"/>
              </a:rPr>
              <a:t> and on the </a:t>
            </a:r>
            <a:r>
              <a:rPr lang="en-US" sz="1200" dirty="0">
                <a:latin typeface="Gotham Book" pitchFamily="2" charset="0"/>
                <a:ea typeface="Helvetica Neue" panose="02000503000000020004" pitchFamily="2" charset="0"/>
                <a:cs typeface="Gotham Book" pitchFamily="2" charset="0"/>
                <a:hlinkClick r:id="rId5"/>
              </a:rPr>
              <a:t>Event Portal</a:t>
            </a:r>
            <a:endParaRPr lang="en-US" sz="1200" dirty="0">
              <a:latin typeface="Gotham Book" pitchFamily="2" charset="0"/>
              <a:ea typeface="Helvetica Neue" panose="02000503000000020004" pitchFamily="2" charset="0"/>
              <a:cs typeface="Gotham Book" pitchFamily="2" charset="0"/>
            </a:endParaRPr>
          </a:p>
        </p:txBody>
      </p:sp>
      <p:sp>
        <p:nvSpPr>
          <p:cNvPr id="36" name="Title 4">
            <a:extLst>
              <a:ext uri="{FF2B5EF4-FFF2-40B4-BE49-F238E27FC236}">
                <a16:creationId xmlns:a16="http://schemas.microsoft.com/office/drawing/2014/main" id="{4E47D4B7-6971-BE4E-BAE4-BCD03FF51075}"/>
              </a:ext>
            </a:extLst>
          </p:cNvPr>
          <p:cNvSpPr txBox="1">
            <a:spLocks/>
          </p:cNvSpPr>
          <p:nvPr/>
        </p:nvSpPr>
        <p:spPr>
          <a:xfrm>
            <a:off x="5637949" y="3912220"/>
            <a:ext cx="5697537" cy="1133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3400" dirty="0">
                <a:solidFill>
                  <a:srgbClr val="DA291C"/>
                </a:solidFill>
                <a:latin typeface="Gotham Medium" pitchFamily="2" charset="0"/>
                <a:ea typeface="Helvetica Neue" panose="02000503000000020004" pitchFamily="2" charset="0"/>
                <a:cs typeface="Helvetica Neue" panose="02000503000000020004" pitchFamily="2" charset="0"/>
              </a:rPr>
              <a:t>Vendor requirements </a:t>
            </a:r>
            <a:endParaRPr lang="en-US" sz="3400" dirty="0">
              <a:solidFill>
                <a:schemeClr val="tx1">
                  <a:lumMod val="65000"/>
                  <a:lumOff val="35000"/>
                </a:schemeClr>
              </a:solidFill>
              <a:latin typeface="Gotham Medium" pitchFamily="2" charset="0"/>
              <a:ea typeface="Helvetica Neue" panose="02000503000000020004" pitchFamily="2" charset="0"/>
              <a:cs typeface="Helvetica Neue" panose="02000503000000020004" pitchFamily="2" charset="0"/>
            </a:endParaRPr>
          </a:p>
        </p:txBody>
      </p:sp>
      <p:pic>
        <p:nvPicPr>
          <p:cNvPr id="12"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EDBDE216-45CA-4B0A-B1E3-E0CA1615BEC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19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9176334A-CBAF-4C58-8BC3-7D9C79029E28}"/>
              </a:ext>
            </a:extLst>
          </p:cNvPr>
          <p:cNvSpPr txBox="1">
            <a:spLocks/>
          </p:cNvSpPr>
          <p:nvPr/>
        </p:nvSpPr>
        <p:spPr>
          <a:xfrm>
            <a:off x="7836932" y="2045699"/>
            <a:ext cx="3810000" cy="949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6800"/>
              </a:lnSpc>
              <a:spcAft>
                <a:spcPts val="0"/>
              </a:spcAft>
              <a:defRPr/>
            </a:pPr>
            <a:r>
              <a:rPr lang="en-US" sz="7000" b="1" spc="-300" dirty="0">
                <a:solidFill>
                  <a:srgbClr val="DA291C"/>
                </a:solidFill>
                <a:latin typeface="Gotham Bold" charset="0"/>
                <a:ea typeface="Gotham Bold" charset="0"/>
                <a:cs typeface="Gotham Bold" charset="0"/>
              </a:rPr>
              <a:t>Local sponsors</a:t>
            </a:r>
          </a:p>
        </p:txBody>
      </p:sp>
      <p:cxnSp>
        <p:nvCxnSpPr>
          <p:cNvPr id="18" name="Straight Connector 17">
            <a:extLst>
              <a:ext uri="{FF2B5EF4-FFF2-40B4-BE49-F238E27FC236}">
                <a16:creationId xmlns:a16="http://schemas.microsoft.com/office/drawing/2014/main" id="{A591588E-2456-4588-8BA1-93B8638325F7}"/>
              </a:ext>
            </a:extLst>
          </p:cNvPr>
          <p:cNvCxnSpPr/>
          <p:nvPr/>
        </p:nvCxnSpPr>
        <p:spPr>
          <a:xfrm>
            <a:off x="8019161" y="3901888"/>
            <a:ext cx="692150" cy="0"/>
          </a:xfrm>
          <a:prstGeom prst="line">
            <a:avLst/>
          </a:prstGeom>
          <a:ln w="101600">
            <a:solidFill>
              <a:srgbClr val="DA291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AFA2AE-3349-C245-AA31-84984A2EBE94}"/>
              </a:ext>
            </a:extLst>
          </p:cNvPr>
          <p:cNvCxnSpPr>
            <a:cxnSpLocks/>
          </p:cNvCxnSpPr>
          <p:nvPr/>
        </p:nvCxnSpPr>
        <p:spPr>
          <a:xfrm flipV="1">
            <a:off x="7515330" y="550869"/>
            <a:ext cx="0" cy="5632450"/>
          </a:xfrm>
          <a:prstGeom prst="line">
            <a:avLst/>
          </a:prstGeom>
          <a:ln w="19050">
            <a:solidFill>
              <a:srgbClr val="DA291C"/>
            </a:solidFill>
          </a:ln>
        </p:spPr>
        <p:style>
          <a:lnRef idx="1">
            <a:schemeClr val="accent1"/>
          </a:lnRef>
          <a:fillRef idx="0">
            <a:schemeClr val="accent1"/>
          </a:fillRef>
          <a:effectRef idx="0">
            <a:schemeClr val="accent1"/>
          </a:effectRef>
          <a:fontRef idx="minor">
            <a:schemeClr val="tx1"/>
          </a:fontRef>
        </p:style>
      </p:cxnSp>
      <p:sp>
        <p:nvSpPr>
          <p:cNvPr id="28" name="TextBox 1">
            <a:extLst>
              <a:ext uri="{FF2B5EF4-FFF2-40B4-BE49-F238E27FC236}">
                <a16:creationId xmlns:a16="http://schemas.microsoft.com/office/drawing/2014/main" id="{B995EAA3-4215-A14F-BE24-5D07A8C6CAB0}"/>
              </a:ext>
            </a:extLst>
          </p:cNvPr>
          <p:cNvSpPr txBox="1"/>
          <p:nvPr/>
        </p:nvSpPr>
        <p:spPr>
          <a:xfrm>
            <a:off x="736600" y="1925278"/>
            <a:ext cx="5937382" cy="3231654"/>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fontAlgn="auto" hangingPunct="1">
              <a:spcBef>
                <a:spcPts val="0"/>
              </a:spcBef>
              <a:spcAft>
                <a:spcPts val="0"/>
              </a:spcAft>
              <a:defRPr/>
            </a:pPr>
            <a:r>
              <a:rPr lang="en-US" sz="1200" b="1" dirty="0">
                <a:latin typeface="Gotham Book"/>
                <a:ea typeface="Helvetica Neue" panose="02000503000000020004" pitchFamily="2" charset="0"/>
                <a:cs typeface="Gotham Book" pitchFamily="2" charset="0"/>
              </a:rPr>
              <a:t>$150 Level - Vendor</a:t>
            </a:r>
          </a:p>
          <a:p>
            <a:pPr marL="171450" indent="-171450" eaLnBrk="1" fontAlgn="auto" hangingPunct="1">
              <a:spcBef>
                <a:spcPts val="0"/>
              </a:spcBef>
              <a:spcAft>
                <a:spcPts val="0"/>
              </a:spcAft>
              <a:buFont typeface="Arial" panose="020B0604020202020204" pitchFamily="34" charset="0"/>
              <a:buChar char="•"/>
              <a:defRPr/>
            </a:pPr>
            <a:r>
              <a:rPr lang="en-US" sz="1200" dirty="0">
                <a:latin typeface="Gotham Book"/>
                <a:ea typeface="Helvetica Neue" panose="02000503000000020004" pitchFamily="2" charset="0"/>
                <a:cs typeface="Gotham Book" pitchFamily="2" charset="0"/>
              </a:rPr>
              <a:t>Booth at Spin4Kids</a:t>
            </a:r>
          </a:p>
          <a:p>
            <a:pPr marL="171450" indent="-171450" eaLnBrk="1" fontAlgn="auto" hangingPunct="1">
              <a:spcBef>
                <a:spcPts val="0"/>
              </a:spcBef>
              <a:spcAft>
                <a:spcPts val="0"/>
              </a:spcAft>
              <a:buFont typeface="Arial" panose="020B0604020202020204" pitchFamily="34" charset="0"/>
              <a:buChar char="•"/>
              <a:defRPr/>
            </a:pPr>
            <a:endParaRPr lang="en-US" sz="1200" dirty="0">
              <a:latin typeface="Gotham Book"/>
              <a:ea typeface="Helvetica Neue" panose="02000503000000020004" pitchFamily="2" charset="0"/>
              <a:cs typeface="Gotham Book" pitchFamily="2" charset="0"/>
            </a:endParaRPr>
          </a:p>
          <a:p>
            <a:pPr eaLnBrk="1" fontAlgn="auto" hangingPunct="1">
              <a:spcBef>
                <a:spcPts val="0"/>
              </a:spcBef>
              <a:spcAft>
                <a:spcPts val="0"/>
              </a:spcAft>
              <a:defRPr/>
            </a:pPr>
            <a:r>
              <a:rPr lang="en-US" sz="1200" b="1" dirty="0">
                <a:latin typeface="Gotham Book"/>
                <a:ea typeface="Helvetica Neue" panose="02000503000000020004" pitchFamily="2" charset="0"/>
                <a:cs typeface="Gotham Book" pitchFamily="2" charset="0"/>
              </a:rPr>
              <a:t>$250 Level</a:t>
            </a:r>
          </a:p>
          <a:p>
            <a:pPr marL="171450" indent="-171450">
              <a:buFont typeface="Arial" panose="020B0604020202020204" pitchFamily="34" charset="0"/>
              <a:buChar char="•"/>
              <a:defRPr/>
            </a:pPr>
            <a:r>
              <a:rPr lang="en-US" sz="1200" dirty="0">
                <a:latin typeface="Gotham Book"/>
                <a:ea typeface="Helvetica Neue" panose="02000503000000020004" pitchFamily="2" charset="0"/>
                <a:cs typeface="Gotham Book" pitchFamily="2" charset="0"/>
              </a:rPr>
              <a:t>Booth at Spin4Kids</a:t>
            </a:r>
          </a:p>
          <a:p>
            <a:pPr marL="171450" indent="-171450">
              <a:buFont typeface="Arial" panose="020B0604020202020204" pitchFamily="34" charset="0"/>
              <a:buChar char="•"/>
              <a:defRPr/>
            </a:pPr>
            <a:r>
              <a:rPr lang="en-CA" sz="1200" dirty="0">
                <a:latin typeface="Gotham Book"/>
              </a:rPr>
              <a:t>Team of up to 2 Participants with company bike area </a:t>
            </a:r>
            <a:endParaRPr lang="en-US" sz="1200" dirty="0">
              <a:latin typeface="Gotham Book"/>
              <a:ea typeface="Helvetica Neue" panose="02000503000000020004" pitchFamily="2" charset="0"/>
              <a:cs typeface="Gotham Book" pitchFamily="2" charset="0"/>
            </a:endParaRPr>
          </a:p>
          <a:p>
            <a:pPr eaLnBrk="1" fontAlgn="auto" hangingPunct="1">
              <a:spcBef>
                <a:spcPts val="0"/>
              </a:spcBef>
              <a:spcAft>
                <a:spcPts val="0"/>
              </a:spcAft>
              <a:defRPr/>
            </a:pPr>
            <a:endParaRPr lang="en-US" sz="1200" dirty="0">
              <a:latin typeface="Gotham Book"/>
              <a:ea typeface="Helvetica Neue" panose="02000503000000020004" pitchFamily="2" charset="0"/>
              <a:cs typeface="Gotham Book" pitchFamily="2" charset="0"/>
            </a:endParaRPr>
          </a:p>
          <a:p>
            <a:pPr eaLnBrk="1" fontAlgn="auto" hangingPunct="1">
              <a:spcBef>
                <a:spcPts val="0"/>
              </a:spcBef>
              <a:spcAft>
                <a:spcPts val="0"/>
              </a:spcAft>
              <a:defRPr/>
            </a:pPr>
            <a:r>
              <a:rPr lang="en-US" sz="1200" b="1" dirty="0">
                <a:latin typeface="Gotham Book"/>
                <a:ea typeface="Helvetica Neue" panose="02000503000000020004" pitchFamily="2" charset="0"/>
                <a:cs typeface="Gotham Book" pitchFamily="2" charset="0"/>
              </a:rPr>
              <a:t>$500 Level</a:t>
            </a:r>
          </a:p>
          <a:p>
            <a:pPr marL="171450" indent="-171450">
              <a:buFont typeface="Arial" panose="020B0604020202020204" pitchFamily="34" charset="0"/>
              <a:buChar char="•"/>
              <a:defRPr/>
            </a:pPr>
            <a:r>
              <a:rPr lang="en-US" sz="1200" dirty="0">
                <a:latin typeface="Gotham Book"/>
                <a:ea typeface="Helvetica Neue" panose="02000503000000020004" pitchFamily="2" charset="0"/>
                <a:cs typeface="Gotham Book" pitchFamily="2" charset="0"/>
              </a:rPr>
              <a:t>Booth at Spin4Kids</a:t>
            </a:r>
          </a:p>
          <a:p>
            <a:pPr marL="171450" indent="-171450">
              <a:buFont typeface="Arial" panose="020B0604020202020204" pitchFamily="34" charset="0"/>
              <a:buChar char="•"/>
              <a:defRPr/>
            </a:pPr>
            <a:r>
              <a:rPr lang="en-CA" sz="1200" dirty="0">
                <a:latin typeface="Gotham Book"/>
              </a:rPr>
              <a:t>Logo on local 11.5” x 8.5” poster</a:t>
            </a:r>
          </a:p>
          <a:p>
            <a:pPr marL="171450" indent="-171450">
              <a:buFont typeface="Arial" panose="020B0604020202020204" pitchFamily="34" charset="0"/>
              <a:buChar char="•"/>
              <a:defRPr/>
            </a:pPr>
            <a:r>
              <a:rPr lang="en-CA" sz="1200" dirty="0">
                <a:latin typeface="Gotham Book"/>
              </a:rPr>
              <a:t>Team of up to 4 Participants with company bike area </a:t>
            </a:r>
            <a:endParaRPr lang="en-US" sz="1200" dirty="0">
              <a:latin typeface="Gotham Book"/>
              <a:ea typeface="Helvetica Neue" panose="02000503000000020004" pitchFamily="2" charset="0"/>
              <a:cs typeface="Gotham Book" pitchFamily="2" charset="0"/>
            </a:endParaRPr>
          </a:p>
          <a:p>
            <a:pPr eaLnBrk="1" fontAlgn="auto" hangingPunct="1">
              <a:spcBef>
                <a:spcPts val="0"/>
              </a:spcBef>
              <a:spcAft>
                <a:spcPts val="0"/>
              </a:spcAft>
              <a:defRPr/>
            </a:pPr>
            <a:endParaRPr lang="en-US" sz="1200" b="1" dirty="0">
              <a:latin typeface="Gotham Book"/>
              <a:ea typeface="Helvetica Neue" panose="02000503000000020004" pitchFamily="2" charset="0"/>
              <a:cs typeface="Gotham Book" pitchFamily="2" charset="0"/>
            </a:endParaRPr>
          </a:p>
          <a:p>
            <a:pPr eaLnBrk="1" fontAlgn="auto" hangingPunct="1">
              <a:spcBef>
                <a:spcPts val="0"/>
              </a:spcBef>
              <a:spcAft>
                <a:spcPts val="0"/>
              </a:spcAft>
              <a:defRPr/>
            </a:pPr>
            <a:r>
              <a:rPr lang="en-US" sz="1200" b="1" dirty="0">
                <a:latin typeface="Gotham Book"/>
                <a:ea typeface="Helvetica Neue" panose="02000503000000020004" pitchFamily="2" charset="0"/>
                <a:cs typeface="Gotham Book" pitchFamily="2" charset="0"/>
              </a:rPr>
              <a:t>$1,000 Level </a:t>
            </a:r>
          </a:p>
          <a:p>
            <a:pPr marL="171450" indent="-171450">
              <a:buFont typeface="Arial" panose="020B0604020202020204" pitchFamily="34" charset="0"/>
              <a:buChar char="•"/>
              <a:defRPr/>
            </a:pPr>
            <a:r>
              <a:rPr lang="en-US" sz="1200" dirty="0">
                <a:latin typeface="Gotham Book"/>
                <a:ea typeface="Helvetica Neue" panose="02000503000000020004" pitchFamily="2" charset="0"/>
                <a:cs typeface="Gotham Book" pitchFamily="2" charset="0"/>
              </a:rPr>
              <a:t>Booth at Spin4Kids</a:t>
            </a:r>
          </a:p>
          <a:p>
            <a:pPr marL="171450" indent="-171450">
              <a:buFont typeface="Arial" panose="020B0604020202020204" pitchFamily="34" charset="0"/>
              <a:buChar char="•"/>
              <a:defRPr/>
            </a:pPr>
            <a:r>
              <a:rPr lang="en-CA" sz="1200" dirty="0">
                <a:latin typeface="Gotham Book"/>
              </a:rPr>
              <a:t>Logo on local 11.5” x 8.5” poster </a:t>
            </a:r>
          </a:p>
          <a:p>
            <a:pPr marL="171450" indent="-171450">
              <a:buFont typeface="Arial" panose="020B0604020202020204" pitchFamily="34" charset="0"/>
              <a:buChar char="•"/>
              <a:defRPr/>
            </a:pPr>
            <a:r>
              <a:rPr lang="en-CA" sz="1200" dirty="0">
                <a:latin typeface="Gotham Book"/>
              </a:rPr>
              <a:t>Logo on local area email blast </a:t>
            </a:r>
          </a:p>
          <a:p>
            <a:pPr marL="171450" indent="-171450">
              <a:buFont typeface="Arial" panose="020B0604020202020204" pitchFamily="34" charset="0"/>
              <a:buChar char="•"/>
              <a:defRPr/>
            </a:pPr>
            <a:r>
              <a:rPr lang="en-CA" sz="1200" dirty="0">
                <a:latin typeface="Gotham Book"/>
              </a:rPr>
              <a:t>Team of up to 8 Participants with company bike area</a:t>
            </a:r>
            <a:endParaRPr lang="en-US" sz="1200" dirty="0">
              <a:latin typeface="Gotham Book"/>
              <a:ea typeface="Helvetica Neue" panose="02000503000000020004" pitchFamily="2" charset="0"/>
              <a:cs typeface="Gotham Book" pitchFamily="2" charset="0"/>
            </a:endParaRPr>
          </a:p>
        </p:txBody>
      </p:sp>
      <p:sp>
        <p:nvSpPr>
          <p:cNvPr id="31" name="Title 4">
            <a:extLst>
              <a:ext uri="{FF2B5EF4-FFF2-40B4-BE49-F238E27FC236}">
                <a16:creationId xmlns:a16="http://schemas.microsoft.com/office/drawing/2014/main" id="{8EC63B16-CA16-AE47-BB6E-707F74CF1794}"/>
              </a:ext>
            </a:extLst>
          </p:cNvPr>
          <p:cNvSpPr txBox="1">
            <a:spLocks/>
          </p:cNvSpPr>
          <p:nvPr/>
        </p:nvSpPr>
        <p:spPr>
          <a:xfrm>
            <a:off x="736600" y="1214616"/>
            <a:ext cx="5359400" cy="1133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3400" dirty="0">
                <a:solidFill>
                  <a:srgbClr val="DA291C"/>
                </a:solidFill>
                <a:latin typeface="Gotham Medium" pitchFamily="2" charset="0"/>
                <a:ea typeface="Helvetica Neue" panose="02000503000000020004" pitchFamily="2" charset="0"/>
                <a:cs typeface="Helvetica Neue" panose="02000503000000020004" pitchFamily="2" charset="0"/>
              </a:rPr>
              <a:t>Sponsorship levels</a:t>
            </a:r>
            <a:endParaRPr lang="en-US" sz="3400" dirty="0">
              <a:solidFill>
                <a:schemeClr val="tx1">
                  <a:lumMod val="65000"/>
                  <a:lumOff val="35000"/>
                </a:schemeClr>
              </a:solidFill>
              <a:latin typeface="Gotham Medium" pitchFamily="2" charset="0"/>
              <a:ea typeface="Helvetica Neue" panose="02000503000000020004" pitchFamily="2" charset="0"/>
              <a:cs typeface="Helvetica Neue" panose="02000503000000020004" pitchFamily="2" charset="0"/>
            </a:endParaRPr>
          </a:p>
        </p:txBody>
      </p:sp>
      <p:sp>
        <p:nvSpPr>
          <p:cNvPr id="35" name="TextBox 1">
            <a:extLst>
              <a:ext uri="{FF2B5EF4-FFF2-40B4-BE49-F238E27FC236}">
                <a16:creationId xmlns:a16="http://schemas.microsoft.com/office/drawing/2014/main" id="{6DBA5234-57D9-DF49-A682-23DBCEFC73CC}"/>
              </a:ext>
            </a:extLst>
          </p:cNvPr>
          <p:cNvSpPr txBox="1"/>
          <p:nvPr/>
        </p:nvSpPr>
        <p:spPr>
          <a:xfrm>
            <a:off x="736600" y="5894301"/>
            <a:ext cx="5534024" cy="276999"/>
          </a:xfrm>
          <a:prstGeom prst="rect">
            <a:avLst/>
          </a:prstGeom>
          <a:noFill/>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fontAlgn="auto" hangingPunct="1">
              <a:spcBef>
                <a:spcPts val="0"/>
              </a:spcBef>
              <a:spcAft>
                <a:spcPts val="0"/>
              </a:spcAft>
              <a:defRPr/>
            </a:pPr>
            <a:r>
              <a:rPr lang="en-US" sz="1200" dirty="0">
                <a:latin typeface="Gotham Book" pitchFamily="2" charset="0"/>
                <a:ea typeface="Helvetica Neue" panose="02000503000000020004" pitchFamily="2" charset="0"/>
                <a:cs typeface="Gotham Book" pitchFamily="2" charset="0"/>
              </a:rPr>
              <a:t>Email Kendall O’Neill at </a:t>
            </a:r>
            <a:r>
              <a:rPr lang="en-US" sz="1200" dirty="0">
                <a:latin typeface="Gotham Book" pitchFamily="2" charset="0"/>
                <a:ea typeface="Helvetica Neue" panose="02000503000000020004" pitchFamily="2" charset="0"/>
                <a:cs typeface="Gotham Book" pitchFamily="2" charset="0"/>
                <a:hlinkClick r:id="rId3"/>
              </a:rPr>
              <a:t>kendall.oneill@goodlifekids.com</a:t>
            </a:r>
            <a:r>
              <a:rPr lang="en-US" sz="1200" dirty="0">
                <a:latin typeface="Gotham Book" pitchFamily="2" charset="0"/>
                <a:ea typeface="Helvetica Neue" panose="02000503000000020004" pitchFamily="2" charset="0"/>
                <a:cs typeface="Gotham Book" pitchFamily="2" charset="0"/>
              </a:rPr>
              <a:t> </a:t>
            </a:r>
          </a:p>
        </p:txBody>
      </p:sp>
      <p:sp>
        <p:nvSpPr>
          <p:cNvPr id="36" name="Title 4">
            <a:extLst>
              <a:ext uri="{FF2B5EF4-FFF2-40B4-BE49-F238E27FC236}">
                <a16:creationId xmlns:a16="http://schemas.microsoft.com/office/drawing/2014/main" id="{4E47D4B7-6971-BE4E-BAE4-BCD03FF51075}"/>
              </a:ext>
            </a:extLst>
          </p:cNvPr>
          <p:cNvSpPr txBox="1">
            <a:spLocks/>
          </p:cNvSpPr>
          <p:nvPr/>
        </p:nvSpPr>
        <p:spPr>
          <a:xfrm>
            <a:off x="736600" y="5249886"/>
            <a:ext cx="5697537" cy="1133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3400" dirty="0">
                <a:solidFill>
                  <a:srgbClr val="DA291C"/>
                </a:solidFill>
                <a:latin typeface="Gotham Medium" pitchFamily="2" charset="0"/>
                <a:ea typeface="Helvetica Neue" panose="02000503000000020004" pitchFamily="2" charset="0"/>
                <a:cs typeface="Helvetica Neue" panose="02000503000000020004" pitchFamily="2" charset="0"/>
              </a:rPr>
              <a:t>Questions?</a:t>
            </a:r>
            <a:endParaRPr lang="en-US" sz="3400" dirty="0">
              <a:solidFill>
                <a:schemeClr val="tx1">
                  <a:lumMod val="65000"/>
                  <a:lumOff val="35000"/>
                </a:schemeClr>
              </a:solidFill>
              <a:latin typeface="Gotham Medium" pitchFamily="2" charset="0"/>
              <a:ea typeface="Helvetica Neue" panose="02000503000000020004" pitchFamily="2" charset="0"/>
              <a:cs typeface="Helvetica Neue" panose="02000503000000020004" pitchFamily="2" charset="0"/>
            </a:endParaRPr>
          </a:p>
        </p:txBody>
      </p:sp>
      <p:pic>
        <p:nvPicPr>
          <p:cNvPr id="12"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EDBDE216-45CA-4B0A-B1E3-E0CA1615BE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72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7AA257-5212-4702-AEF5-8773BCA928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93" t="11651" r="1708" b="45409"/>
          <a:stretch/>
        </p:blipFill>
        <p:spPr>
          <a:xfrm>
            <a:off x="0" y="-3176"/>
            <a:ext cx="12192000" cy="3572285"/>
          </a:xfrm>
          <a:prstGeom prst="rect">
            <a:avLst/>
          </a:prstGeom>
        </p:spPr>
      </p:pic>
      <p:sp>
        <p:nvSpPr>
          <p:cNvPr id="3" name="Rounded Rectangle 2">
            <a:extLst>
              <a:ext uri="{FF2B5EF4-FFF2-40B4-BE49-F238E27FC236}">
                <a16:creationId xmlns:a16="http://schemas.microsoft.com/office/drawing/2014/main" id="{A1D5697B-B63C-4CAD-B560-F7B17A31D2CF}"/>
              </a:ext>
            </a:extLst>
          </p:cNvPr>
          <p:cNvSpPr/>
          <p:nvPr/>
        </p:nvSpPr>
        <p:spPr>
          <a:xfrm>
            <a:off x="1191880" y="2892425"/>
            <a:ext cx="1435100" cy="1412875"/>
          </a:xfrm>
          <a:prstGeom prst="roundRect">
            <a:avLst>
              <a:gd name="adj" fmla="val 50000"/>
            </a:avLst>
          </a:prstGeom>
          <a:solidFill>
            <a:srgbClr val="DA291C">
              <a:alpha val="8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ounded Rectangle 4">
            <a:extLst>
              <a:ext uri="{FF2B5EF4-FFF2-40B4-BE49-F238E27FC236}">
                <a16:creationId xmlns:a16="http://schemas.microsoft.com/office/drawing/2014/main" id="{26480F08-2E10-4507-908E-C3E7F71DC99C}"/>
              </a:ext>
            </a:extLst>
          </p:cNvPr>
          <p:cNvSpPr/>
          <p:nvPr/>
        </p:nvSpPr>
        <p:spPr>
          <a:xfrm>
            <a:off x="3190401" y="2892425"/>
            <a:ext cx="1436688" cy="1412875"/>
          </a:xfrm>
          <a:prstGeom prst="roundRect">
            <a:avLst>
              <a:gd name="adj" fmla="val 50000"/>
            </a:avLst>
          </a:prstGeom>
          <a:solidFill>
            <a:srgbClr val="DA291C">
              <a:alpha val="8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ounded Rectangle 5">
            <a:extLst>
              <a:ext uri="{FF2B5EF4-FFF2-40B4-BE49-F238E27FC236}">
                <a16:creationId xmlns:a16="http://schemas.microsoft.com/office/drawing/2014/main" id="{60FED616-3A67-469C-8424-1C82B52F8573}"/>
              </a:ext>
            </a:extLst>
          </p:cNvPr>
          <p:cNvSpPr/>
          <p:nvPr/>
        </p:nvSpPr>
        <p:spPr>
          <a:xfrm>
            <a:off x="5275094" y="2892425"/>
            <a:ext cx="1436688" cy="1412875"/>
          </a:xfrm>
          <a:prstGeom prst="roundRect">
            <a:avLst>
              <a:gd name="adj" fmla="val 50000"/>
            </a:avLst>
          </a:prstGeom>
          <a:solidFill>
            <a:srgbClr val="DA291C">
              <a:alpha val="8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ounded Rectangle 6">
            <a:extLst>
              <a:ext uri="{FF2B5EF4-FFF2-40B4-BE49-F238E27FC236}">
                <a16:creationId xmlns:a16="http://schemas.microsoft.com/office/drawing/2014/main" id="{BE6F0FC0-EABE-43C2-A8F0-89D66E4C72EF}"/>
              </a:ext>
            </a:extLst>
          </p:cNvPr>
          <p:cNvSpPr/>
          <p:nvPr/>
        </p:nvSpPr>
        <p:spPr>
          <a:xfrm>
            <a:off x="7272234" y="2892425"/>
            <a:ext cx="1436688" cy="1412875"/>
          </a:xfrm>
          <a:prstGeom prst="roundRect">
            <a:avLst>
              <a:gd name="adj" fmla="val 50000"/>
            </a:avLst>
          </a:prstGeom>
          <a:solidFill>
            <a:srgbClr val="DA291C">
              <a:alpha val="8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ounded Rectangle 7">
            <a:extLst>
              <a:ext uri="{FF2B5EF4-FFF2-40B4-BE49-F238E27FC236}">
                <a16:creationId xmlns:a16="http://schemas.microsoft.com/office/drawing/2014/main" id="{A84E8456-558D-4FA5-87D8-699FDE80BD9E}"/>
              </a:ext>
            </a:extLst>
          </p:cNvPr>
          <p:cNvSpPr/>
          <p:nvPr/>
        </p:nvSpPr>
        <p:spPr>
          <a:xfrm>
            <a:off x="9347201" y="2892425"/>
            <a:ext cx="1436688" cy="1412875"/>
          </a:xfrm>
          <a:prstGeom prst="roundRect">
            <a:avLst>
              <a:gd name="adj" fmla="val 50000"/>
            </a:avLst>
          </a:prstGeom>
          <a:solidFill>
            <a:srgbClr val="DA291C">
              <a:alpha val="8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itle 4">
            <a:extLst>
              <a:ext uri="{FF2B5EF4-FFF2-40B4-BE49-F238E27FC236}">
                <a16:creationId xmlns:a16="http://schemas.microsoft.com/office/drawing/2014/main" id="{F5AB1E65-9027-40CB-832C-0E42145EB8CF}"/>
              </a:ext>
            </a:extLst>
          </p:cNvPr>
          <p:cNvSpPr txBox="1">
            <a:spLocks/>
          </p:cNvSpPr>
          <p:nvPr/>
        </p:nvSpPr>
        <p:spPr>
          <a:xfrm>
            <a:off x="1253792" y="3551238"/>
            <a:ext cx="1282700" cy="677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600" b="1" spc="-150" dirty="0">
                <a:solidFill>
                  <a:schemeClr val="bg1"/>
                </a:solidFill>
                <a:latin typeface="Gotham Bold" charset="0"/>
                <a:ea typeface="Gotham Bold" charset="0"/>
                <a:cs typeface="Gotham Bold" charset="0"/>
              </a:rPr>
              <a:t>Today!</a:t>
            </a:r>
          </a:p>
        </p:txBody>
      </p:sp>
      <p:sp>
        <p:nvSpPr>
          <p:cNvPr id="14" name="Title 4">
            <a:extLst>
              <a:ext uri="{FF2B5EF4-FFF2-40B4-BE49-F238E27FC236}">
                <a16:creationId xmlns:a16="http://schemas.microsoft.com/office/drawing/2014/main" id="{E97A5EEC-AE6D-4840-B31D-7B9F2B143367}"/>
              </a:ext>
            </a:extLst>
          </p:cNvPr>
          <p:cNvSpPr txBox="1">
            <a:spLocks/>
          </p:cNvSpPr>
          <p:nvPr/>
        </p:nvSpPr>
        <p:spPr>
          <a:xfrm>
            <a:off x="2498725" y="3551238"/>
            <a:ext cx="1282700" cy="677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600" b="1" spc="-150" dirty="0">
                <a:solidFill>
                  <a:schemeClr val="bg1"/>
                </a:solidFill>
                <a:latin typeface="Gotham Bold" charset="0"/>
                <a:ea typeface="Gotham Bold" charset="0"/>
                <a:cs typeface="Gotham Bold" charset="0"/>
              </a:rPr>
              <a:t>?</a:t>
            </a:r>
          </a:p>
        </p:txBody>
      </p:sp>
      <p:sp>
        <p:nvSpPr>
          <p:cNvPr id="15" name="Title 4">
            <a:extLst>
              <a:ext uri="{FF2B5EF4-FFF2-40B4-BE49-F238E27FC236}">
                <a16:creationId xmlns:a16="http://schemas.microsoft.com/office/drawing/2014/main" id="{307A2FDA-B751-4D13-A959-F78CFD1E31B6}"/>
              </a:ext>
            </a:extLst>
          </p:cNvPr>
          <p:cNvSpPr txBox="1">
            <a:spLocks/>
          </p:cNvSpPr>
          <p:nvPr/>
        </p:nvSpPr>
        <p:spPr>
          <a:xfrm>
            <a:off x="3258664" y="3551238"/>
            <a:ext cx="1284287" cy="677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600" b="1" spc="-150" dirty="0">
                <a:solidFill>
                  <a:schemeClr val="bg1"/>
                </a:solidFill>
                <a:latin typeface="Gotham Bold" charset="0"/>
                <a:ea typeface="Gotham Bold" charset="0"/>
                <a:cs typeface="Gotham Bold" charset="0"/>
              </a:rPr>
              <a:t>October 7</a:t>
            </a:r>
          </a:p>
        </p:txBody>
      </p:sp>
      <p:sp>
        <p:nvSpPr>
          <p:cNvPr id="16" name="Title 4">
            <a:extLst>
              <a:ext uri="{FF2B5EF4-FFF2-40B4-BE49-F238E27FC236}">
                <a16:creationId xmlns:a16="http://schemas.microsoft.com/office/drawing/2014/main" id="{7395A443-0C53-43B5-884D-C612E9CAC58E}"/>
              </a:ext>
            </a:extLst>
          </p:cNvPr>
          <p:cNvSpPr txBox="1">
            <a:spLocks/>
          </p:cNvSpPr>
          <p:nvPr/>
        </p:nvSpPr>
        <p:spPr>
          <a:xfrm>
            <a:off x="5102057" y="3548063"/>
            <a:ext cx="1773237" cy="677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600" b="1" spc="-150" dirty="0">
                <a:solidFill>
                  <a:schemeClr val="bg1"/>
                </a:solidFill>
                <a:latin typeface="Gotham Bold" charset="0"/>
                <a:ea typeface="Gotham Bold" charset="0"/>
                <a:cs typeface="Gotham Bold" charset="0"/>
              </a:rPr>
              <a:t>November 16</a:t>
            </a:r>
          </a:p>
        </p:txBody>
      </p:sp>
      <p:sp>
        <p:nvSpPr>
          <p:cNvPr id="17" name="Title 4">
            <a:extLst>
              <a:ext uri="{FF2B5EF4-FFF2-40B4-BE49-F238E27FC236}">
                <a16:creationId xmlns:a16="http://schemas.microsoft.com/office/drawing/2014/main" id="{81AC8CF2-20CB-4CF7-943D-6FB12D813EDA}"/>
              </a:ext>
            </a:extLst>
          </p:cNvPr>
          <p:cNvSpPr txBox="1">
            <a:spLocks/>
          </p:cNvSpPr>
          <p:nvPr/>
        </p:nvSpPr>
        <p:spPr>
          <a:xfrm>
            <a:off x="7284934" y="3268278"/>
            <a:ext cx="1436688" cy="677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endParaRPr lang="en-US" sz="1600" b="1" spc="-150" dirty="0">
              <a:solidFill>
                <a:schemeClr val="bg1"/>
              </a:solidFill>
              <a:latin typeface="Gotham Bold" charset="0"/>
              <a:ea typeface="Gotham Bold" charset="0"/>
              <a:cs typeface="Gotham Bold" charset="0"/>
            </a:endParaRPr>
          </a:p>
          <a:p>
            <a:pPr algn="ctr" fontAlgn="auto">
              <a:lnSpc>
                <a:spcPct val="100000"/>
              </a:lnSpc>
              <a:spcAft>
                <a:spcPts val="0"/>
              </a:spcAft>
              <a:defRPr/>
            </a:pPr>
            <a:r>
              <a:rPr lang="en-US" sz="1600" b="1" spc="-150" dirty="0">
                <a:solidFill>
                  <a:schemeClr val="bg1"/>
                </a:solidFill>
                <a:latin typeface="Gotham Bold" charset="0"/>
                <a:ea typeface="Gotham Bold" charset="0"/>
                <a:cs typeface="Gotham Bold" charset="0"/>
              </a:rPr>
              <a:t>November 22</a:t>
            </a:r>
          </a:p>
        </p:txBody>
      </p:sp>
      <p:sp>
        <p:nvSpPr>
          <p:cNvPr id="18" name="Title 4">
            <a:extLst>
              <a:ext uri="{FF2B5EF4-FFF2-40B4-BE49-F238E27FC236}">
                <a16:creationId xmlns:a16="http://schemas.microsoft.com/office/drawing/2014/main" id="{C0D671DE-7ACD-48EE-85DA-35DD6E9A3C32}"/>
              </a:ext>
            </a:extLst>
          </p:cNvPr>
          <p:cNvSpPr txBox="1">
            <a:spLocks/>
          </p:cNvSpPr>
          <p:nvPr/>
        </p:nvSpPr>
        <p:spPr>
          <a:xfrm>
            <a:off x="9359901" y="3556918"/>
            <a:ext cx="1427162" cy="6690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600" b="1" spc="-150" dirty="0">
                <a:solidFill>
                  <a:schemeClr val="bg1"/>
                </a:solidFill>
                <a:latin typeface="Gotham Bold" charset="0"/>
                <a:ea typeface="Gotham Bold" charset="0"/>
                <a:cs typeface="Gotham Bold" charset="0"/>
              </a:rPr>
              <a:t>November 30</a:t>
            </a:r>
          </a:p>
        </p:txBody>
      </p:sp>
      <p:sp>
        <p:nvSpPr>
          <p:cNvPr id="19" name="Title 4">
            <a:extLst>
              <a:ext uri="{FF2B5EF4-FFF2-40B4-BE49-F238E27FC236}">
                <a16:creationId xmlns:a16="http://schemas.microsoft.com/office/drawing/2014/main" id="{72353025-D34B-468D-9F95-0B02D48D7DBB}"/>
              </a:ext>
            </a:extLst>
          </p:cNvPr>
          <p:cNvSpPr txBox="1">
            <a:spLocks/>
          </p:cNvSpPr>
          <p:nvPr/>
        </p:nvSpPr>
        <p:spPr>
          <a:xfrm>
            <a:off x="1045830" y="4498975"/>
            <a:ext cx="1698625" cy="796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400" spc="-50" dirty="0">
                <a:solidFill>
                  <a:schemeClr val="tx1">
                    <a:lumMod val="75000"/>
                    <a:lumOff val="25000"/>
                  </a:schemeClr>
                </a:solidFill>
                <a:latin typeface="Gotham Book" charset="0"/>
                <a:ea typeface="Gotham Book" charset="0"/>
                <a:cs typeface="Gotham Book" charset="0"/>
              </a:rPr>
              <a:t>Second onboarding call</a:t>
            </a:r>
          </a:p>
        </p:txBody>
      </p:sp>
      <p:sp>
        <p:nvSpPr>
          <p:cNvPr id="21" name="Title 4">
            <a:extLst>
              <a:ext uri="{FF2B5EF4-FFF2-40B4-BE49-F238E27FC236}">
                <a16:creationId xmlns:a16="http://schemas.microsoft.com/office/drawing/2014/main" id="{22A203A8-A403-4AAA-9346-E1ABBC8AAD30}"/>
              </a:ext>
            </a:extLst>
          </p:cNvPr>
          <p:cNvSpPr txBox="1">
            <a:spLocks/>
          </p:cNvSpPr>
          <p:nvPr/>
        </p:nvSpPr>
        <p:spPr>
          <a:xfrm>
            <a:off x="2734789" y="4498975"/>
            <a:ext cx="2256415" cy="796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400" spc="-50" dirty="0">
                <a:solidFill>
                  <a:schemeClr val="tx1">
                    <a:lumMod val="75000"/>
                    <a:lumOff val="25000"/>
                  </a:schemeClr>
                </a:solidFill>
                <a:latin typeface="Gotham Book" charset="0"/>
                <a:ea typeface="Gotham Book" charset="0"/>
                <a:cs typeface="Gotham Book" charset="0"/>
              </a:rPr>
              <a:t>Third and final onboarding call</a:t>
            </a:r>
          </a:p>
        </p:txBody>
      </p:sp>
      <p:sp>
        <p:nvSpPr>
          <p:cNvPr id="22" name="Title 4">
            <a:extLst>
              <a:ext uri="{FF2B5EF4-FFF2-40B4-BE49-F238E27FC236}">
                <a16:creationId xmlns:a16="http://schemas.microsoft.com/office/drawing/2014/main" id="{FBF98FCA-C14B-4DDA-B303-2EA553FB7E73}"/>
              </a:ext>
            </a:extLst>
          </p:cNvPr>
          <p:cNvSpPr txBox="1">
            <a:spLocks/>
          </p:cNvSpPr>
          <p:nvPr/>
        </p:nvSpPr>
        <p:spPr>
          <a:xfrm>
            <a:off x="4930607" y="4521200"/>
            <a:ext cx="2114550" cy="796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400" spc="-50" dirty="0">
                <a:solidFill>
                  <a:schemeClr val="tx1">
                    <a:lumMod val="75000"/>
                    <a:lumOff val="25000"/>
                  </a:schemeClr>
                </a:solidFill>
                <a:latin typeface="Gotham Book" charset="0"/>
                <a:ea typeface="Gotham Book" charset="0"/>
                <a:cs typeface="Gotham Book" charset="0"/>
              </a:rPr>
              <a:t>Spin4Kids Event Day!</a:t>
            </a:r>
          </a:p>
        </p:txBody>
      </p:sp>
      <p:sp>
        <p:nvSpPr>
          <p:cNvPr id="24" name="Title 4">
            <a:extLst>
              <a:ext uri="{FF2B5EF4-FFF2-40B4-BE49-F238E27FC236}">
                <a16:creationId xmlns:a16="http://schemas.microsoft.com/office/drawing/2014/main" id="{F4A11F1C-D51B-47B4-B2F3-1A682EFEB752}"/>
              </a:ext>
            </a:extLst>
          </p:cNvPr>
          <p:cNvSpPr txBox="1">
            <a:spLocks/>
          </p:cNvSpPr>
          <p:nvPr/>
        </p:nvSpPr>
        <p:spPr>
          <a:xfrm>
            <a:off x="7045156" y="4498975"/>
            <a:ext cx="1865163" cy="124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400" spc="-50" dirty="0">
                <a:solidFill>
                  <a:schemeClr val="tx1">
                    <a:lumMod val="75000"/>
                    <a:lumOff val="25000"/>
                  </a:schemeClr>
                </a:solidFill>
                <a:latin typeface="Gotham Book" charset="0"/>
                <a:ea typeface="Gotham Book" charset="0"/>
                <a:cs typeface="Gotham Book" charset="0"/>
              </a:rPr>
              <a:t>Paperwork and deposits due to GoodLife Kids Foundation</a:t>
            </a:r>
          </a:p>
        </p:txBody>
      </p:sp>
      <p:cxnSp>
        <p:nvCxnSpPr>
          <p:cNvPr id="35" name="Straight Connector 34">
            <a:extLst>
              <a:ext uri="{FF2B5EF4-FFF2-40B4-BE49-F238E27FC236}">
                <a16:creationId xmlns:a16="http://schemas.microsoft.com/office/drawing/2014/main" id="{796408D3-8F3E-492D-957A-DD570FAB2739}"/>
              </a:ext>
            </a:extLst>
          </p:cNvPr>
          <p:cNvCxnSpPr/>
          <p:nvPr/>
        </p:nvCxnSpPr>
        <p:spPr>
          <a:xfrm flipV="1">
            <a:off x="1736392" y="3848100"/>
            <a:ext cx="349250" cy="31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E3CF22C-1275-4AA1-9B11-18158A2A9CD9}"/>
              </a:ext>
            </a:extLst>
          </p:cNvPr>
          <p:cNvCxnSpPr/>
          <p:nvPr/>
        </p:nvCxnSpPr>
        <p:spPr>
          <a:xfrm flipV="1">
            <a:off x="3733326" y="3856038"/>
            <a:ext cx="350838"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0530520-639F-4F30-BC7C-FD55D96218EB}"/>
              </a:ext>
            </a:extLst>
          </p:cNvPr>
          <p:cNvCxnSpPr/>
          <p:nvPr/>
        </p:nvCxnSpPr>
        <p:spPr>
          <a:xfrm flipV="1">
            <a:off x="5818019" y="3856038"/>
            <a:ext cx="350838"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D2688B5-4622-4411-9E43-F657A57F61A7}"/>
              </a:ext>
            </a:extLst>
          </p:cNvPr>
          <p:cNvCxnSpPr/>
          <p:nvPr/>
        </p:nvCxnSpPr>
        <p:spPr>
          <a:xfrm flipV="1">
            <a:off x="7827859" y="3856038"/>
            <a:ext cx="350838"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0DECA85-E4BB-493F-92DF-03B8D2C3D9C9}"/>
              </a:ext>
            </a:extLst>
          </p:cNvPr>
          <p:cNvCxnSpPr/>
          <p:nvPr/>
        </p:nvCxnSpPr>
        <p:spPr>
          <a:xfrm flipV="1">
            <a:off x="9898063" y="3846513"/>
            <a:ext cx="350837"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itle 4">
            <a:extLst>
              <a:ext uri="{FF2B5EF4-FFF2-40B4-BE49-F238E27FC236}">
                <a16:creationId xmlns:a16="http://schemas.microsoft.com/office/drawing/2014/main" id="{D0F3A295-6489-4949-A7C4-40E4E7E4419C}"/>
              </a:ext>
            </a:extLst>
          </p:cNvPr>
          <p:cNvSpPr txBox="1">
            <a:spLocks/>
          </p:cNvSpPr>
          <p:nvPr/>
        </p:nvSpPr>
        <p:spPr>
          <a:xfrm>
            <a:off x="0" y="1408113"/>
            <a:ext cx="12192000" cy="1446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7000" b="1" spc="-150" dirty="0">
                <a:solidFill>
                  <a:srgbClr val="DA291C"/>
                </a:solidFill>
                <a:latin typeface="Gotham Bold" charset="0"/>
                <a:ea typeface="Gotham Bold" charset="0"/>
                <a:cs typeface="Gotham Bold" charset="0"/>
              </a:rPr>
              <a:t>Next Steps</a:t>
            </a:r>
          </a:p>
        </p:txBody>
      </p:sp>
      <p:sp>
        <p:nvSpPr>
          <p:cNvPr id="31" name="Title 4">
            <a:extLst>
              <a:ext uri="{FF2B5EF4-FFF2-40B4-BE49-F238E27FC236}">
                <a16:creationId xmlns:a16="http://schemas.microsoft.com/office/drawing/2014/main" id="{E6AD793A-34EB-43D2-8072-A8185DFF67B2}"/>
              </a:ext>
            </a:extLst>
          </p:cNvPr>
          <p:cNvSpPr txBox="1">
            <a:spLocks/>
          </p:cNvSpPr>
          <p:nvPr/>
        </p:nvSpPr>
        <p:spPr>
          <a:xfrm>
            <a:off x="9232901" y="4521200"/>
            <a:ext cx="1655763" cy="124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defRPr/>
            </a:pPr>
            <a:r>
              <a:rPr lang="en-US" sz="1400" spc="-50" dirty="0">
                <a:solidFill>
                  <a:schemeClr val="tx1">
                    <a:lumMod val="75000"/>
                    <a:lumOff val="25000"/>
                  </a:schemeClr>
                </a:solidFill>
                <a:latin typeface="Gotham Book" charset="0"/>
                <a:ea typeface="Gotham Book" charset="0"/>
                <a:cs typeface="Gotham Book" charset="0"/>
              </a:rPr>
              <a:t>Cutoff date for Fundraising Rewards</a:t>
            </a:r>
          </a:p>
        </p:txBody>
      </p:sp>
      <p:pic>
        <p:nvPicPr>
          <p:cNvPr id="29"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5D288F42-43D2-4863-9A35-B7782BEA28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BC2CC2-47F9-5D47-9275-3097824F2E60}"/>
              </a:ext>
            </a:extLst>
          </p:cNvPr>
          <p:cNvCxnSpPr/>
          <p:nvPr/>
        </p:nvCxnSpPr>
        <p:spPr>
          <a:xfrm>
            <a:off x="5302250" y="2767013"/>
            <a:ext cx="1643063" cy="0"/>
          </a:xfrm>
          <a:prstGeom prst="line">
            <a:avLst/>
          </a:prstGeom>
          <a:ln w="9525">
            <a:solidFill>
              <a:srgbClr val="DA291C"/>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FFDF81-0AF7-9144-8F6E-F2011D2F4F3F}"/>
              </a:ext>
            </a:extLst>
          </p:cNvPr>
          <p:cNvCxnSpPr/>
          <p:nvPr/>
        </p:nvCxnSpPr>
        <p:spPr>
          <a:xfrm>
            <a:off x="5302250" y="3760788"/>
            <a:ext cx="1643063" cy="0"/>
          </a:xfrm>
          <a:prstGeom prst="line">
            <a:avLst/>
          </a:prstGeom>
          <a:ln w="9525">
            <a:solidFill>
              <a:srgbClr val="DA291C"/>
            </a:solidFill>
            <a:tailEnd type="ova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C8A9D7E-0AE5-EF4D-BC66-0D8FDA093CEB}"/>
              </a:ext>
            </a:extLst>
          </p:cNvPr>
          <p:cNvSpPr/>
          <p:nvPr/>
        </p:nvSpPr>
        <p:spPr>
          <a:xfrm>
            <a:off x="0" y="0"/>
            <a:ext cx="6240463" cy="6858000"/>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Title 4">
            <a:extLst>
              <a:ext uri="{FF2B5EF4-FFF2-40B4-BE49-F238E27FC236}">
                <a16:creationId xmlns:a16="http://schemas.microsoft.com/office/drawing/2014/main" id="{F2E463E6-23E5-4744-AC8A-3F58C2C25D9D}"/>
              </a:ext>
            </a:extLst>
          </p:cNvPr>
          <p:cNvSpPr txBox="1">
            <a:spLocks/>
          </p:cNvSpPr>
          <p:nvPr/>
        </p:nvSpPr>
        <p:spPr>
          <a:xfrm>
            <a:off x="766763" y="2616200"/>
            <a:ext cx="4978400" cy="8715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7000" b="1" spc="-150" dirty="0">
                <a:solidFill>
                  <a:schemeClr val="bg1"/>
                </a:solidFill>
                <a:latin typeface="Gotham Bold" charset="0"/>
                <a:ea typeface="Gotham Bold" charset="0"/>
                <a:cs typeface="Gotham Bold" charset="0"/>
              </a:rPr>
              <a:t>Questions?</a:t>
            </a:r>
          </a:p>
        </p:txBody>
      </p:sp>
      <p:cxnSp>
        <p:nvCxnSpPr>
          <p:cNvPr id="16" name="Straight Connector 15">
            <a:extLst>
              <a:ext uri="{FF2B5EF4-FFF2-40B4-BE49-F238E27FC236}">
                <a16:creationId xmlns:a16="http://schemas.microsoft.com/office/drawing/2014/main" id="{9687BD6F-B1DC-A046-8FD4-C85CB859DC2C}"/>
              </a:ext>
            </a:extLst>
          </p:cNvPr>
          <p:cNvCxnSpPr>
            <a:cxnSpLocks/>
          </p:cNvCxnSpPr>
          <p:nvPr/>
        </p:nvCxnSpPr>
        <p:spPr>
          <a:xfrm>
            <a:off x="914400" y="3911600"/>
            <a:ext cx="92868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1A3814B1-62A3-014D-A235-D599426DE8CA}"/>
              </a:ext>
            </a:extLst>
          </p:cNvPr>
          <p:cNvSpPr txBox="1">
            <a:spLocks/>
          </p:cNvSpPr>
          <p:nvPr/>
        </p:nvSpPr>
        <p:spPr>
          <a:xfrm>
            <a:off x="7786688" y="2609850"/>
            <a:ext cx="2989262" cy="558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2000" dirty="0">
                <a:solidFill>
                  <a:schemeClr val="tx1">
                    <a:lumMod val="65000"/>
                    <a:lumOff val="35000"/>
                  </a:schemeClr>
                </a:solidFill>
                <a:latin typeface="Gotham Regular" panose="02000604030000020004" pitchFamily="2" charset="0"/>
                <a:ea typeface="Helvetica Neue Medium" panose="02000503000000020004" pitchFamily="2" charset="0"/>
                <a:cs typeface="Helvetica Neue Medium" panose="02000503000000020004" pitchFamily="2" charset="0"/>
              </a:rPr>
              <a:t>events@goodlifekids.com</a:t>
            </a:r>
          </a:p>
        </p:txBody>
      </p:sp>
      <p:sp>
        <p:nvSpPr>
          <p:cNvPr id="19" name="Title 4">
            <a:extLst>
              <a:ext uri="{FF2B5EF4-FFF2-40B4-BE49-F238E27FC236}">
                <a16:creationId xmlns:a16="http://schemas.microsoft.com/office/drawing/2014/main" id="{9EA87381-C11A-6542-B442-02A9C7FEC69F}"/>
              </a:ext>
            </a:extLst>
          </p:cNvPr>
          <p:cNvSpPr txBox="1">
            <a:spLocks/>
          </p:cNvSpPr>
          <p:nvPr/>
        </p:nvSpPr>
        <p:spPr>
          <a:xfrm>
            <a:off x="7786688" y="3544888"/>
            <a:ext cx="2816225" cy="3667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CA" sz="2000" dirty="0">
                <a:solidFill>
                  <a:schemeClr val="tx1">
                    <a:lumMod val="65000"/>
                    <a:lumOff val="35000"/>
                  </a:schemeClr>
                </a:solidFill>
                <a:latin typeface="Gotham Regular" panose="02000604030000020004" pitchFamily="2" charset="0"/>
                <a:ea typeface="Helvetica Neue Medium" panose="02000503000000020004" pitchFamily="2" charset="0"/>
                <a:cs typeface="Helvetica Neue Medium" panose="02000503000000020004" pitchFamily="2" charset="0"/>
              </a:rPr>
              <a:t>519-661-0190 x 6623</a:t>
            </a:r>
          </a:p>
        </p:txBody>
      </p:sp>
      <p:pic>
        <p:nvPicPr>
          <p:cNvPr id="43017" name="Picture 33">
            <a:extLst>
              <a:ext uri="{FF2B5EF4-FFF2-40B4-BE49-F238E27FC236}">
                <a16:creationId xmlns:a16="http://schemas.microsoft.com/office/drawing/2014/main" id="{1AD95E61-F1E6-42A1-A2E3-89625D44A6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9938" y="3506788"/>
            <a:ext cx="4921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35">
            <a:extLst>
              <a:ext uri="{FF2B5EF4-FFF2-40B4-BE49-F238E27FC236}">
                <a16:creationId xmlns:a16="http://schemas.microsoft.com/office/drawing/2014/main" id="{CF3B41D0-8ED4-4B97-942F-C3C7E81107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9938" y="2513013"/>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A20E38B3-16E9-4F39-8D9A-E45DBFF598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072C1B-B4B4-4F2D-824D-56F790D64C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 t="15942" b="-7971"/>
          <a:stretch/>
        </p:blipFill>
        <p:spPr>
          <a:xfrm>
            <a:off x="0" y="0"/>
            <a:ext cx="12192000" cy="7508346"/>
          </a:xfrm>
          <a:prstGeom prst="rect">
            <a:avLst/>
          </a:prstGeom>
        </p:spPr>
      </p:pic>
      <p:sp>
        <p:nvSpPr>
          <p:cNvPr id="15" name="Rectangle 14">
            <a:extLst>
              <a:ext uri="{FF2B5EF4-FFF2-40B4-BE49-F238E27FC236}">
                <a16:creationId xmlns:a16="http://schemas.microsoft.com/office/drawing/2014/main" id="{9EC5DB94-8D9E-6E47-A717-46F31A60BDCE}"/>
              </a:ext>
            </a:extLst>
          </p:cNvPr>
          <p:cNvSpPr/>
          <p:nvPr/>
        </p:nvSpPr>
        <p:spPr>
          <a:xfrm>
            <a:off x="-11430" y="0"/>
            <a:ext cx="12192000" cy="6858000"/>
          </a:xfrm>
          <a:prstGeom prst="rect">
            <a:avLst/>
          </a:prstGeom>
          <a:solidFill>
            <a:schemeClr val="tx1">
              <a:lumMod val="95000"/>
              <a:lumOff val="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5060" name="Picture 5">
            <a:extLst>
              <a:ext uri="{FF2B5EF4-FFF2-40B4-BE49-F238E27FC236}">
                <a16:creationId xmlns:a16="http://schemas.microsoft.com/office/drawing/2014/main" id="{1AB88061-C5C2-4109-9467-9B87B31DE8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 y="5307013"/>
            <a:ext cx="122142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204028CE-C27D-4DA2-84BC-3CB6FAC7F91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99E2CFB-4A84-4C2E-BEC2-01CA352BB138}"/>
              </a:ext>
            </a:extLst>
          </p:cNvPr>
          <p:cNvSpPr txBox="1">
            <a:spLocks/>
          </p:cNvSpPr>
          <p:nvPr/>
        </p:nvSpPr>
        <p:spPr>
          <a:xfrm>
            <a:off x="800100" y="2035175"/>
            <a:ext cx="4521913" cy="4137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Laura Haggart</a:t>
            </a: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Marketing and communications</a:t>
            </a: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hlinkClick r:id="rId3"/>
              </a:rPr>
              <a:t>laura.haggart@goodlifefitness.com</a:t>
            </a:r>
            <a:endParaRPr lang="en-US" sz="1800" dirty="0">
              <a:solidFill>
                <a:srgbClr val="595959"/>
              </a:solidFill>
              <a:latin typeface="Gotham Book" pitchFamily="2" charset="0"/>
              <a:ea typeface="Helvetica Neue" panose="02000503000000020004" pitchFamily="2" charset="0"/>
              <a:cs typeface="Gotham Book" pitchFamily="2" charset="0"/>
            </a:endParaRP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519-661-0190 x 6354</a:t>
            </a:r>
          </a:p>
          <a:p>
            <a:pPr fontAlgn="auto">
              <a:lnSpc>
                <a:spcPts val="2600"/>
              </a:lnSpc>
              <a:spcAft>
                <a:spcPts val="0"/>
              </a:spcAft>
              <a:defRPr/>
            </a:pPr>
            <a:endParaRPr lang="en-US" sz="1800" dirty="0">
              <a:solidFill>
                <a:srgbClr val="595959"/>
              </a:solidFill>
              <a:latin typeface="Gotham Regular" panose="02000604030000020004" pitchFamily="2" charset="0"/>
              <a:ea typeface="Helvetica Neue" panose="02000503000000020004" pitchFamily="2" charset="0"/>
              <a:cs typeface="Helvetica Neue" panose="02000503000000020004" pitchFamily="2" charset="0"/>
            </a:endParaRPr>
          </a:p>
        </p:txBody>
      </p:sp>
      <p:pic>
        <p:nvPicPr>
          <p:cNvPr id="32770" name="Picture 11">
            <a:extLst>
              <a:ext uri="{FF2B5EF4-FFF2-40B4-BE49-F238E27FC236}">
                <a16:creationId xmlns:a16="http://schemas.microsoft.com/office/drawing/2014/main" id="{F411923E-03BE-40FE-A064-C0D24AD57C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38FDA1AF-E20D-1245-80FF-E47F8EDDE082}"/>
              </a:ext>
            </a:extLst>
          </p:cNvPr>
          <p:cNvSpPr txBox="1">
            <a:spLocks/>
          </p:cNvSpPr>
          <p:nvPr/>
        </p:nvSpPr>
        <p:spPr>
          <a:xfrm>
            <a:off x="673100" y="814388"/>
            <a:ext cx="5630863" cy="1017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Additional support</a:t>
            </a:r>
          </a:p>
        </p:txBody>
      </p:sp>
      <p:cxnSp>
        <p:nvCxnSpPr>
          <p:cNvPr id="10" name="Straight Connector 9">
            <a:extLst>
              <a:ext uri="{FF2B5EF4-FFF2-40B4-BE49-F238E27FC236}">
                <a16:creationId xmlns:a16="http://schemas.microsoft.com/office/drawing/2014/main" id="{32336683-D1DD-764B-98D7-0D90124204FC}"/>
              </a:ext>
            </a:extLst>
          </p:cNvPr>
          <p:cNvCxnSpPr>
            <a:cxnSpLocks/>
          </p:cNvCxnSpPr>
          <p:nvPr/>
        </p:nvCxnSpPr>
        <p:spPr>
          <a:xfrm>
            <a:off x="852488" y="1770063"/>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2E3D5F2F-B2E7-4D62-8164-CC80B27E01D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a:extLst>
              <a:ext uri="{FF2B5EF4-FFF2-40B4-BE49-F238E27FC236}">
                <a16:creationId xmlns:a16="http://schemas.microsoft.com/office/drawing/2014/main" id="{684ADF83-F002-41EB-BAF2-578A1D7BFACA}"/>
              </a:ext>
            </a:extLst>
          </p:cNvPr>
          <p:cNvSpPr txBox="1">
            <a:spLocks/>
          </p:cNvSpPr>
          <p:nvPr/>
        </p:nvSpPr>
        <p:spPr>
          <a:xfrm>
            <a:off x="6830977" y="2035175"/>
            <a:ext cx="4213261" cy="15804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Lisa Burrows</a:t>
            </a: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Executive Director</a:t>
            </a: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hlinkClick r:id="rId6"/>
              </a:rPr>
              <a:t>lburrows@goodlifekids.com</a:t>
            </a:r>
            <a:endParaRPr lang="en-US" sz="1800" dirty="0">
              <a:solidFill>
                <a:srgbClr val="595959"/>
              </a:solidFill>
              <a:latin typeface="Gotham Book" pitchFamily="2" charset="0"/>
              <a:ea typeface="Helvetica Neue" panose="02000503000000020004" pitchFamily="2" charset="0"/>
              <a:cs typeface="Gotham Book" pitchFamily="2" charset="0"/>
            </a:endParaRPr>
          </a:p>
          <a:p>
            <a:pPr fontAlgn="auto">
              <a:lnSpc>
                <a:spcPts val="2600"/>
              </a:lnSpc>
              <a:spcAft>
                <a:spcPts val="0"/>
              </a:spcAft>
              <a:defRPr/>
            </a:pPr>
            <a:r>
              <a:rPr lang="en-US" sz="1800" dirty="0">
                <a:solidFill>
                  <a:srgbClr val="595959"/>
                </a:solidFill>
                <a:latin typeface="Gotham Book" pitchFamily="2" charset="0"/>
                <a:ea typeface="Helvetica Neue" panose="02000503000000020004" pitchFamily="2" charset="0"/>
                <a:cs typeface="Gotham Book" pitchFamily="2" charset="0"/>
              </a:rPr>
              <a:t>519-661-0190 x 6273</a:t>
            </a:r>
          </a:p>
          <a:p>
            <a:pPr fontAlgn="auto">
              <a:lnSpc>
                <a:spcPts val="2600"/>
              </a:lnSpc>
              <a:spcAft>
                <a:spcPts val="0"/>
              </a:spcAft>
              <a:defRPr/>
            </a:pPr>
            <a:endParaRPr lang="en-US" sz="1800" dirty="0">
              <a:solidFill>
                <a:srgbClr val="595959"/>
              </a:solidFill>
              <a:latin typeface="Gotham Book" pitchFamily="2" charset="0"/>
              <a:ea typeface="Helvetica Neue" panose="02000503000000020004" pitchFamily="2" charset="0"/>
              <a:cs typeface="Gotham Book" pitchFamily="2" charset="0"/>
            </a:endParaRPr>
          </a:p>
          <a:p>
            <a:pPr fontAlgn="auto">
              <a:lnSpc>
                <a:spcPts val="2600"/>
              </a:lnSpc>
              <a:spcAft>
                <a:spcPts val="0"/>
              </a:spcAft>
              <a:defRPr/>
            </a:pPr>
            <a:endParaRPr lang="en-US" sz="1800" dirty="0">
              <a:solidFill>
                <a:srgbClr val="595959"/>
              </a:solidFill>
              <a:latin typeface="Gotham Regular" panose="02000604030000020004" pitchFamily="2" charset="0"/>
              <a:ea typeface="Helvetica Neue" panose="02000503000000020004" pitchFamily="2" charset="0"/>
              <a:cs typeface="Helvetica Neue" panose="02000503000000020004" pitchFamily="2" charset="0"/>
            </a:endParaRPr>
          </a:p>
        </p:txBody>
      </p:sp>
      <p:pic>
        <p:nvPicPr>
          <p:cNvPr id="2050" name="Picture 2" descr="https://www.goodlifekids.com/wp-content/uploads/2018/08/Lisa-Burrows-e1534861295172.jpg">
            <a:extLst>
              <a:ext uri="{FF2B5EF4-FFF2-40B4-BE49-F238E27FC236}">
                <a16:creationId xmlns:a16="http://schemas.microsoft.com/office/drawing/2014/main" id="{5E6175F0-0BBF-49AF-BAD1-4B87C1531E5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30977" y="3615612"/>
            <a:ext cx="3297697" cy="28814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A1CB488-7032-4239-B84B-7341F6FF7B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12621"/>
          <a:stretch/>
        </p:blipFill>
        <p:spPr>
          <a:xfrm>
            <a:off x="852488" y="3615611"/>
            <a:ext cx="3297697" cy="2881483"/>
          </a:xfrm>
          <a:prstGeom prst="rect">
            <a:avLst/>
          </a:prstGeom>
        </p:spPr>
      </p:pic>
    </p:spTree>
    <p:extLst>
      <p:ext uri="{BB962C8B-B14F-4D97-AF65-F5344CB8AC3E}">
        <p14:creationId xmlns:p14="http://schemas.microsoft.com/office/powerpoint/2010/main" val="11555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857C08-429C-4EF0-870B-B5B7A7ECA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33" y="0"/>
            <a:ext cx="12105913" cy="6858000"/>
          </a:xfrm>
          <a:prstGeom prst="rect">
            <a:avLst/>
          </a:prstGeom>
        </p:spPr>
      </p:pic>
      <p:grpSp>
        <p:nvGrpSpPr>
          <p:cNvPr id="5" name="Rectangle 4">
            <a:extLst>
              <a:ext uri="{FF2B5EF4-FFF2-40B4-BE49-F238E27FC236}">
                <a16:creationId xmlns:a16="http://schemas.microsoft.com/office/drawing/2014/main" id="{63842553-D014-4305-A9CF-6E355C0848F2}"/>
              </a:ext>
            </a:extLst>
          </p:cNvPr>
          <p:cNvGrpSpPr>
            <a:grpSpLocks/>
          </p:cNvGrpSpPr>
          <p:nvPr/>
        </p:nvGrpSpPr>
        <p:grpSpPr bwMode="auto">
          <a:xfrm>
            <a:off x="0" y="0"/>
            <a:ext cx="12183246" cy="6858000"/>
            <a:chOff x="0" y="0"/>
            <a:chExt cx="7680" cy="4320"/>
          </a:xfrm>
        </p:grpSpPr>
        <p:pic>
          <p:nvPicPr>
            <p:cNvPr id="5123" name="Rectangle 4">
              <a:extLst>
                <a:ext uri="{FF2B5EF4-FFF2-40B4-BE49-F238E27FC236}">
                  <a16:creationId xmlns:a16="http://schemas.microsoft.com/office/drawing/2014/main" id="{A6F18B76-F531-472E-9DB9-394F3CD623A3}"/>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7680" cy="4320"/>
            </a:xfrm>
            <a:prstGeom prst="rect">
              <a:avLst/>
            </a:prstGeom>
            <a:noFill/>
            <a:extLst>
              <a:ext uri="{909E8E84-426E-40DD-AFC4-6F175D3DCCD1}">
                <a14:hiddenFill xmlns:a14="http://schemas.microsoft.com/office/drawing/2010/main">
                  <a:solidFill>
                    <a:srgbClr val="FFFFFF"/>
                  </a:solidFill>
                </a14:hiddenFill>
              </a:ext>
            </a:extLst>
          </p:spPr>
        </p:pic>
        <p:sp>
          <p:nvSpPr>
            <p:cNvPr id="5124" name="Text Box 4">
              <a:extLst>
                <a:ext uri="{FF2B5EF4-FFF2-40B4-BE49-F238E27FC236}">
                  <a16:creationId xmlns:a16="http://schemas.microsoft.com/office/drawing/2014/main" id="{63734273-C930-436D-A96E-0145C97033A7}"/>
                </a:ext>
              </a:extLst>
            </p:cNvPr>
            <p:cNvSpPr txBox="1">
              <a:spLocks noChangeArrowheads="1"/>
            </p:cNvSpPr>
            <p:nvPr/>
          </p:nvSpPr>
          <p:spPr bwMode="auto">
            <a:xfrm>
              <a:off x="0" y="0"/>
              <a:ext cx="768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FFFFFF"/>
                </a:solidFill>
              </a:endParaRPr>
            </a:p>
          </p:txBody>
        </p:sp>
      </p:grpSp>
      <p:sp>
        <p:nvSpPr>
          <p:cNvPr id="2" name="Title 4">
            <a:extLst>
              <a:ext uri="{FF2B5EF4-FFF2-40B4-BE49-F238E27FC236}">
                <a16:creationId xmlns:a16="http://schemas.microsoft.com/office/drawing/2014/main" id="{5F0616DF-B4B7-485D-AB22-F8B2EEF5F1DF}"/>
              </a:ext>
            </a:extLst>
          </p:cNvPr>
          <p:cNvSpPr txBox="1">
            <a:spLocks/>
          </p:cNvSpPr>
          <p:nvPr/>
        </p:nvSpPr>
        <p:spPr>
          <a:xfrm>
            <a:off x="862013" y="493713"/>
            <a:ext cx="7613650" cy="7921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6500" b="1" spc="-150" dirty="0">
                <a:solidFill>
                  <a:schemeClr val="bg1"/>
                </a:solidFill>
                <a:latin typeface="Gotham Bold" charset="0"/>
                <a:ea typeface="Gotham Bold" charset="0"/>
                <a:cs typeface="Gotham Bold" charset="0"/>
              </a:rPr>
              <a:t>Table of Contents</a:t>
            </a:r>
          </a:p>
        </p:txBody>
      </p:sp>
      <p:sp>
        <p:nvSpPr>
          <p:cNvPr id="9" name="Rounded Rectangle 8">
            <a:extLst>
              <a:ext uri="{FF2B5EF4-FFF2-40B4-BE49-F238E27FC236}">
                <a16:creationId xmlns:a16="http://schemas.microsoft.com/office/drawing/2014/main" id="{1E1B362C-CA24-42BC-A1AE-BE9B9B0D4A9D}"/>
              </a:ext>
            </a:extLst>
          </p:cNvPr>
          <p:cNvSpPr/>
          <p:nvPr/>
        </p:nvSpPr>
        <p:spPr>
          <a:xfrm>
            <a:off x="968375" y="1817688"/>
            <a:ext cx="587375" cy="577850"/>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28" name="Title 4">
            <a:extLst>
              <a:ext uri="{FF2B5EF4-FFF2-40B4-BE49-F238E27FC236}">
                <a16:creationId xmlns:a16="http://schemas.microsoft.com/office/drawing/2014/main" id="{60D039E7-10B8-446E-BCC8-AA61C39AC6C4}"/>
              </a:ext>
            </a:extLst>
          </p:cNvPr>
          <p:cNvSpPr txBox="1">
            <a:spLocks noChangeArrowheads="1"/>
          </p:cNvSpPr>
          <p:nvPr/>
        </p:nvSpPr>
        <p:spPr bwMode="auto">
          <a:xfrm>
            <a:off x="1798638" y="1843088"/>
            <a:ext cx="7335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b="1" dirty="0">
                <a:solidFill>
                  <a:schemeClr val="bg1"/>
                </a:solidFill>
                <a:latin typeface="Gotham Regular" pitchFamily="2" charset="0"/>
                <a:cs typeface="Noto Sans" pitchFamily="34" charset="0"/>
              </a:rPr>
              <a:t>Registration and Fundraising</a:t>
            </a:r>
          </a:p>
        </p:txBody>
      </p:sp>
      <p:sp>
        <p:nvSpPr>
          <p:cNvPr id="11" name="Rounded Rectangle 10">
            <a:extLst>
              <a:ext uri="{FF2B5EF4-FFF2-40B4-BE49-F238E27FC236}">
                <a16:creationId xmlns:a16="http://schemas.microsoft.com/office/drawing/2014/main" id="{025BFB7B-168F-4FAF-BAC4-8FA0D3FF073D}"/>
              </a:ext>
            </a:extLst>
          </p:cNvPr>
          <p:cNvSpPr/>
          <p:nvPr/>
        </p:nvSpPr>
        <p:spPr>
          <a:xfrm>
            <a:off x="968375" y="2562225"/>
            <a:ext cx="587375" cy="577850"/>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30" name="Title 4">
            <a:extLst>
              <a:ext uri="{FF2B5EF4-FFF2-40B4-BE49-F238E27FC236}">
                <a16:creationId xmlns:a16="http://schemas.microsoft.com/office/drawing/2014/main" id="{84574EAB-8330-4EA9-A47D-E3B27086298C}"/>
              </a:ext>
            </a:extLst>
          </p:cNvPr>
          <p:cNvSpPr txBox="1">
            <a:spLocks noChangeArrowheads="1"/>
          </p:cNvSpPr>
          <p:nvPr/>
        </p:nvSpPr>
        <p:spPr bwMode="auto">
          <a:xfrm>
            <a:off x="1798638" y="2598738"/>
            <a:ext cx="71008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b="1" dirty="0">
                <a:solidFill>
                  <a:schemeClr val="bg1"/>
                </a:solidFill>
                <a:latin typeface="Gotham Regular" pitchFamily="2" charset="0"/>
                <a:cs typeface="Noto Sans" pitchFamily="34" charset="0"/>
              </a:rPr>
              <a:t>Marketing and Social Media</a:t>
            </a:r>
          </a:p>
        </p:txBody>
      </p:sp>
      <p:sp>
        <p:nvSpPr>
          <p:cNvPr id="13" name="Rounded Rectangle 12">
            <a:extLst>
              <a:ext uri="{FF2B5EF4-FFF2-40B4-BE49-F238E27FC236}">
                <a16:creationId xmlns:a16="http://schemas.microsoft.com/office/drawing/2014/main" id="{8879B596-3DFC-4639-B9A5-B73C96BA1647}"/>
              </a:ext>
            </a:extLst>
          </p:cNvPr>
          <p:cNvSpPr/>
          <p:nvPr/>
        </p:nvSpPr>
        <p:spPr>
          <a:xfrm>
            <a:off x="968375" y="3317875"/>
            <a:ext cx="587375" cy="577850"/>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ounded Rectangle 14">
            <a:extLst>
              <a:ext uri="{FF2B5EF4-FFF2-40B4-BE49-F238E27FC236}">
                <a16:creationId xmlns:a16="http://schemas.microsoft.com/office/drawing/2014/main" id="{B9F061FD-641D-4AD7-A4E2-CF5ED5A3BFB8}"/>
              </a:ext>
            </a:extLst>
          </p:cNvPr>
          <p:cNvSpPr/>
          <p:nvPr/>
        </p:nvSpPr>
        <p:spPr>
          <a:xfrm>
            <a:off x="968375" y="4071938"/>
            <a:ext cx="587375" cy="577850"/>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33" name="Title 4">
            <a:extLst>
              <a:ext uri="{FF2B5EF4-FFF2-40B4-BE49-F238E27FC236}">
                <a16:creationId xmlns:a16="http://schemas.microsoft.com/office/drawing/2014/main" id="{7944186F-44F2-4F23-A8DB-89C73EADD6F7}"/>
              </a:ext>
            </a:extLst>
          </p:cNvPr>
          <p:cNvSpPr txBox="1">
            <a:spLocks noChangeArrowheads="1"/>
          </p:cNvSpPr>
          <p:nvPr/>
        </p:nvSpPr>
        <p:spPr bwMode="auto">
          <a:xfrm>
            <a:off x="1798638" y="4130675"/>
            <a:ext cx="7335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500" b="1" dirty="0">
                <a:solidFill>
                  <a:schemeClr val="bg1"/>
                </a:solidFill>
                <a:latin typeface="Gotham Regular" pitchFamily="2" charset="0"/>
                <a:cs typeface="Noto Sans" pitchFamily="34" charset="0"/>
              </a:rPr>
              <a:t>Local Vendors and Sponsors</a:t>
            </a:r>
          </a:p>
        </p:txBody>
      </p:sp>
      <p:sp>
        <p:nvSpPr>
          <p:cNvPr id="5137" name="Title 4">
            <a:extLst>
              <a:ext uri="{FF2B5EF4-FFF2-40B4-BE49-F238E27FC236}">
                <a16:creationId xmlns:a16="http://schemas.microsoft.com/office/drawing/2014/main" id="{13D21EF1-05FF-4C22-976F-EEAA0B9FBA0C}"/>
              </a:ext>
            </a:extLst>
          </p:cNvPr>
          <p:cNvSpPr txBox="1">
            <a:spLocks noChangeArrowheads="1"/>
          </p:cNvSpPr>
          <p:nvPr/>
        </p:nvSpPr>
        <p:spPr bwMode="auto">
          <a:xfrm>
            <a:off x="1120775" y="1912938"/>
            <a:ext cx="2762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chemeClr val="bg1"/>
                </a:solidFill>
                <a:latin typeface="Gotham Bold" pitchFamily="2" charset="0"/>
                <a:cs typeface="Gotham Bold" pitchFamily="2" charset="0"/>
              </a:rPr>
              <a:t>1</a:t>
            </a:r>
            <a:endParaRPr lang="en-US" altLang="en-US" sz="1600" b="1">
              <a:solidFill>
                <a:schemeClr val="bg1"/>
              </a:solidFill>
              <a:latin typeface="Gotham Bold" pitchFamily="2" charset="0"/>
              <a:cs typeface="Gotham Bold" pitchFamily="2" charset="0"/>
            </a:endParaRPr>
          </a:p>
        </p:txBody>
      </p:sp>
      <p:sp>
        <p:nvSpPr>
          <p:cNvPr id="5138" name="Title 4">
            <a:extLst>
              <a:ext uri="{FF2B5EF4-FFF2-40B4-BE49-F238E27FC236}">
                <a16:creationId xmlns:a16="http://schemas.microsoft.com/office/drawing/2014/main" id="{7EABE1BC-D9FD-4C63-9153-A6F7481DA2B1}"/>
              </a:ext>
            </a:extLst>
          </p:cNvPr>
          <p:cNvSpPr txBox="1">
            <a:spLocks noChangeArrowheads="1"/>
          </p:cNvSpPr>
          <p:nvPr/>
        </p:nvSpPr>
        <p:spPr bwMode="auto">
          <a:xfrm flipH="1">
            <a:off x="1096963" y="2652713"/>
            <a:ext cx="3000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chemeClr val="bg1"/>
                </a:solidFill>
                <a:latin typeface="Gotham Bold" pitchFamily="2" charset="0"/>
                <a:cs typeface="Gotham Bold" pitchFamily="2" charset="0"/>
              </a:rPr>
              <a:t>2</a:t>
            </a:r>
            <a:endParaRPr lang="en-US" altLang="en-US" sz="1600" b="1">
              <a:solidFill>
                <a:schemeClr val="bg1"/>
              </a:solidFill>
              <a:latin typeface="Gotham Bold" pitchFamily="2" charset="0"/>
              <a:cs typeface="Gotham Bold" pitchFamily="2" charset="0"/>
            </a:endParaRPr>
          </a:p>
        </p:txBody>
      </p:sp>
      <p:sp>
        <p:nvSpPr>
          <p:cNvPr id="5139" name="Title 4">
            <a:extLst>
              <a:ext uri="{FF2B5EF4-FFF2-40B4-BE49-F238E27FC236}">
                <a16:creationId xmlns:a16="http://schemas.microsoft.com/office/drawing/2014/main" id="{0C100F19-A074-4B6F-B11F-3C6C8E2A490F}"/>
              </a:ext>
            </a:extLst>
          </p:cNvPr>
          <p:cNvSpPr txBox="1">
            <a:spLocks noChangeArrowheads="1"/>
          </p:cNvSpPr>
          <p:nvPr/>
        </p:nvSpPr>
        <p:spPr bwMode="auto">
          <a:xfrm flipH="1">
            <a:off x="1096963" y="3425825"/>
            <a:ext cx="3000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chemeClr val="bg1"/>
                </a:solidFill>
                <a:latin typeface="Gotham Bold" pitchFamily="2" charset="0"/>
                <a:cs typeface="Gotham Bold" pitchFamily="2" charset="0"/>
              </a:rPr>
              <a:t>3</a:t>
            </a:r>
            <a:endParaRPr lang="en-US" altLang="en-US" sz="1600" b="1">
              <a:solidFill>
                <a:schemeClr val="bg1"/>
              </a:solidFill>
              <a:latin typeface="Gotham Bold" pitchFamily="2" charset="0"/>
              <a:cs typeface="Gotham Bold" pitchFamily="2" charset="0"/>
            </a:endParaRPr>
          </a:p>
        </p:txBody>
      </p:sp>
      <p:sp>
        <p:nvSpPr>
          <p:cNvPr id="5140" name="Title 4">
            <a:extLst>
              <a:ext uri="{FF2B5EF4-FFF2-40B4-BE49-F238E27FC236}">
                <a16:creationId xmlns:a16="http://schemas.microsoft.com/office/drawing/2014/main" id="{24343097-FDD6-41C7-86E8-7E21C8BD0677}"/>
              </a:ext>
            </a:extLst>
          </p:cNvPr>
          <p:cNvSpPr txBox="1">
            <a:spLocks noChangeArrowheads="1"/>
          </p:cNvSpPr>
          <p:nvPr/>
        </p:nvSpPr>
        <p:spPr bwMode="auto">
          <a:xfrm flipH="1">
            <a:off x="1079500" y="4171950"/>
            <a:ext cx="3175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chemeClr val="bg1"/>
                </a:solidFill>
                <a:latin typeface="Gotham Bold" pitchFamily="2" charset="0"/>
                <a:cs typeface="Gotham Bold" pitchFamily="2" charset="0"/>
              </a:rPr>
              <a:t>4</a:t>
            </a:r>
            <a:endParaRPr lang="en-US" altLang="en-US" sz="1600" b="1">
              <a:solidFill>
                <a:schemeClr val="bg1"/>
              </a:solidFill>
              <a:latin typeface="Gotham Bold" pitchFamily="2" charset="0"/>
              <a:cs typeface="Gotham Bold" pitchFamily="2" charset="0"/>
            </a:endParaRPr>
          </a:p>
        </p:txBody>
      </p:sp>
      <p:sp>
        <p:nvSpPr>
          <p:cNvPr id="5142" name="Title 4">
            <a:extLst>
              <a:ext uri="{FF2B5EF4-FFF2-40B4-BE49-F238E27FC236}">
                <a16:creationId xmlns:a16="http://schemas.microsoft.com/office/drawing/2014/main" id="{47898CB7-631A-445B-B692-94F68CF14DCC}"/>
              </a:ext>
            </a:extLst>
          </p:cNvPr>
          <p:cNvSpPr txBox="1">
            <a:spLocks noChangeArrowheads="1"/>
          </p:cNvSpPr>
          <p:nvPr/>
        </p:nvSpPr>
        <p:spPr bwMode="auto">
          <a:xfrm>
            <a:off x="1798638" y="3390900"/>
            <a:ext cx="71755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500" b="1" dirty="0">
                <a:solidFill>
                  <a:schemeClr val="bg1"/>
                </a:solidFill>
                <a:latin typeface="Gotham Regular" pitchFamily="2" charset="0"/>
                <a:cs typeface="Noto Sans" pitchFamily="34" charset="0"/>
              </a:rPr>
              <a:t>Depositing Funds</a:t>
            </a:r>
          </a:p>
        </p:txBody>
      </p:sp>
      <p:pic>
        <p:nvPicPr>
          <p:cNvPr id="1026"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9857C217-0776-40EC-B6CE-C85E953F8B3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5DA54E-F6D7-41BB-96D5-195DAEEC97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170" r="377" b="7966"/>
          <a:stretch/>
        </p:blipFill>
        <p:spPr>
          <a:xfrm>
            <a:off x="0" y="0"/>
            <a:ext cx="12192000" cy="6515100"/>
          </a:xfrm>
          <a:prstGeom prst="rect">
            <a:avLst/>
          </a:prstGeom>
        </p:spPr>
      </p:pic>
      <p:sp>
        <p:nvSpPr>
          <p:cNvPr id="15" name="Rectangle 14">
            <a:extLst>
              <a:ext uri="{FF2B5EF4-FFF2-40B4-BE49-F238E27FC236}">
                <a16:creationId xmlns:a16="http://schemas.microsoft.com/office/drawing/2014/main" id="{95088265-6C2F-47C4-927F-5D2699DE42D1}"/>
              </a:ext>
            </a:extLst>
          </p:cNvPr>
          <p:cNvSpPr/>
          <p:nvPr/>
        </p:nvSpPr>
        <p:spPr>
          <a:xfrm>
            <a:off x="0" y="0"/>
            <a:ext cx="12192000" cy="6858000"/>
          </a:xfrm>
          <a:prstGeom prst="rect">
            <a:avLst/>
          </a:prstGeom>
          <a:solidFill>
            <a:schemeClr val="tx1">
              <a:lumMod val="85000"/>
              <a:lumOff val="1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171" name="Picture 22">
            <a:extLst>
              <a:ext uri="{FF2B5EF4-FFF2-40B4-BE49-F238E27FC236}">
                <a16:creationId xmlns:a16="http://schemas.microsoft.com/office/drawing/2014/main" id="{DC5CCA34-537D-41F2-8F2F-ADD75E4A50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13" y="4870450"/>
            <a:ext cx="1223803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4">
            <a:extLst>
              <a:ext uri="{FF2B5EF4-FFF2-40B4-BE49-F238E27FC236}">
                <a16:creationId xmlns:a16="http://schemas.microsoft.com/office/drawing/2014/main" id="{FA6B4889-26F0-4B49-A567-034BBADDFA55}"/>
              </a:ext>
            </a:extLst>
          </p:cNvPr>
          <p:cNvSpPr txBox="1">
            <a:spLocks/>
          </p:cNvSpPr>
          <p:nvPr/>
        </p:nvSpPr>
        <p:spPr>
          <a:xfrm>
            <a:off x="692150" y="2300288"/>
            <a:ext cx="10490200" cy="2274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6800"/>
              </a:lnSpc>
              <a:spcAft>
                <a:spcPts val="0"/>
              </a:spcAft>
              <a:defRPr/>
            </a:pPr>
            <a:r>
              <a:rPr lang="en-US" sz="7000" b="1" spc="-150" dirty="0">
                <a:solidFill>
                  <a:schemeClr val="bg1"/>
                </a:solidFill>
                <a:latin typeface="Gotham Bold" charset="0"/>
                <a:ea typeface="Gotham Bold" charset="0"/>
                <a:cs typeface="Gotham Bold" charset="0"/>
              </a:rPr>
              <a:t>Registration and</a:t>
            </a:r>
          </a:p>
          <a:p>
            <a:pPr fontAlgn="auto">
              <a:lnSpc>
                <a:spcPts val="6800"/>
              </a:lnSpc>
              <a:spcAft>
                <a:spcPts val="0"/>
              </a:spcAft>
              <a:defRPr/>
            </a:pPr>
            <a:r>
              <a:rPr lang="en-US" sz="7000" b="1" spc="-150" dirty="0">
                <a:solidFill>
                  <a:schemeClr val="bg1"/>
                </a:solidFill>
                <a:latin typeface="Gotham Bold" charset="0"/>
                <a:ea typeface="Gotham Bold" charset="0"/>
                <a:cs typeface="Gotham Bold" charset="0"/>
              </a:rPr>
              <a:t>Fundraising</a:t>
            </a:r>
          </a:p>
        </p:txBody>
      </p:sp>
      <p:cxnSp>
        <p:nvCxnSpPr>
          <p:cNvPr id="13" name="Straight Connector 12">
            <a:extLst>
              <a:ext uri="{FF2B5EF4-FFF2-40B4-BE49-F238E27FC236}">
                <a16:creationId xmlns:a16="http://schemas.microsoft.com/office/drawing/2014/main" id="{4B7EF56B-C969-4041-B837-B78B2F23F8D9}"/>
              </a:ext>
            </a:extLst>
          </p:cNvPr>
          <p:cNvCxnSpPr>
            <a:cxnSpLocks/>
          </p:cNvCxnSpPr>
          <p:nvPr/>
        </p:nvCxnSpPr>
        <p:spPr>
          <a:xfrm>
            <a:off x="914400" y="4273550"/>
            <a:ext cx="92868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0B6C7C9E-1C68-496F-A4D3-C442318B1E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B293F52-C3CF-4A09-919B-B2AABB433106}"/>
              </a:ext>
            </a:extLst>
          </p:cNvPr>
          <p:cNvSpPr txBox="1">
            <a:spLocks/>
          </p:cNvSpPr>
          <p:nvPr/>
        </p:nvSpPr>
        <p:spPr>
          <a:xfrm>
            <a:off x="5988050" y="3070225"/>
            <a:ext cx="4956175" cy="2955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Spin4Kids is open to EVERYONE! Anyone can register, including GoodLife Members, non-Members, family, friends and Associates </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Set a fundraising goal for your Club. How many Participants do you need to reach that goal?</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Don’t forget to register and fundraise yourself!</a:t>
            </a:r>
          </a:p>
        </p:txBody>
      </p:sp>
      <p:pic>
        <p:nvPicPr>
          <p:cNvPr id="34818" name="Picture 11">
            <a:extLst>
              <a:ext uri="{FF2B5EF4-FFF2-40B4-BE49-F238E27FC236}">
                <a16:creationId xmlns:a16="http://schemas.microsoft.com/office/drawing/2014/main" id="{1D4DA25B-6BC6-422C-93DC-E45968E4FC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68EDDF76-0A02-2B4C-BBA7-AAF4C0820F82}"/>
              </a:ext>
            </a:extLst>
          </p:cNvPr>
          <p:cNvSpPr txBox="1">
            <a:spLocks/>
          </p:cNvSpPr>
          <p:nvPr/>
        </p:nvSpPr>
        <p:spPr>
          <a:xfrm>
            <a:off x="5927725" y="1860550"/>
            <a:ext cx="5632450"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Registration</a:t>
            </a:r>
          </a:p>
        </p:txBody>
      </p:sp>
      <p:cxnSp>
        <p:nvCxnSpPr>
          <p:cNvPr id="10" name="Straight Connector 9">
            <a:extLst>
              <a:ext uri="{FF2B5EF4-FFF2-40B4-BE49-F238E27FC236}">
                <a16:creationId xmlns:a16="http://schemas.microsoft.com/office/drawing/2014/main" id="{5C72C9FA-1969-AD49-BA04-DD0221F26BD8}"/>
              </a:ext>
            </a:extLst>
          </p:cNvPr>
          <p:cNvCxnSpPr>
            <a:cxnSpLocks/>
          </p:cNvCxnSpPr>
          <p:nvPr/>
        </p:nvCxnSpPr>
        <p:spPr>
          <a:xfrm>
            <a:off x="6107113" y="2816225"/>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CA8FC348-6E07-4DEB-95EB-A4BF7204C9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FDA6AB3-B52E-4C65-BC5E-09D448322B5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379" r="13535"/>
          <a:stretch/>
        </p:blipFill>
        <p:spPr>
          <a:xfrm>
            <a:off x="0" y="0"/>
            <a:ext cx="5254624" cy="6858000"/>
          </a:xfrm>
          <a:prstGeom prst="rect">
            <a:avLst/>
          </a:prstGeom>
        </p:spPr>
      </p:pic>
    </p:spTree>
    <p:extLst>
      <p:ext uri="{BB962C8B-B14F-4D97-AF65-F5344CB8AC3E}">
        <p14:creationId xmlns:p14="http://schemas.microsoft.com/office/powerpoint/2010/main" val="122063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B293F52-C3CF-4A09-919B-B2AABB433106}"/>
              </a:ext>
            </a:extLst>
          </p:cNvPr>
          <p:cNvSpPr txBox="1">
            <a:spLocks/>
          </p:cNvSpPr>
          <p:nvPr/>
        </p:nvSpPr>
        <p:spPr>
          <a:xfrm>
            <a:off x="5988050" y="3070225"/>
            <a:ext cx="4912179" cy="2955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Everyone can help recruit Participants! All Club Associates should know:	</a:t>
            </a:r>
          </a:p>
          <a:p>
            <a:pPr marL="342900" indent="-342900" fontAlgn="auto">
              <a:lnSpc>
                <a:spcPts val="2700"/>
              </a:lnSpc>
              <a:spcAft>
                <a:spcPts val="0"/>
              </a:spcAft>
              <a:buFont typeface="Arial" panose="020B0604020202020204" pitchFamily="34" charset="0"/>
              <a:buChar char="•"/>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Date, time, location </a:t>
            </a:r>
          </a:p>
          <a:p>
            <a:pPr marL="342900" indent="-342900" fontAlgn="auto">
              <a:lnSpc>
                <a:spcPts val="2700"/>
              </a:lnSpc>
              <a:spcAft>
                <a:spcPts val="0"/>
              </a:spcAft>
              <a:buFont typeface="Arial" panose="020B0604020202020204" pitchFamily="34" charset="0"/>
              <a:buChar char="•"/>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What activities are taking place</a:t>
            </a:r>
          </a:p>
          <a:p>
            <a:pPr marL="342900" indent="-342900" fontAlgn="auto">
              <a:lnSpc>
                <a:spcPts val="2700"/>
              </a:lnSpc>
              <a:spcAft>
                <a:spcPts val="0"/>
              </a:spcAft>
              <a:buFont typeface="Arial" panose="020B0604020202020204" pitchFamily="34" charset="0"/>
              <a:buChar char="•"/>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Spin4Kids is a fundraising event</a:t>
            </a:r>
          </a:p>
          <a:p>
            <a:pPr marL="342900" indent="-342900" fontAlgn="auto">
              <a:lnSpc>
                <a:spcPts val="2700"/>
              </a:lnSpc>
              <a:spcAft>
                <a:spcPts val="0"/>
              </a:spcAft>
              <a:buFont typeface="Arial" panose="020B0604020202020204" pitchFamily="34" charset="0"/>
              <a:buChar char="•"/>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Where funds go</a:t>
            </a:r>
          </a:p>
          <a:p>
            <a:pPr marL="342900" indent="-342900" fontAlgn="auto">
              <a:lnSpc>
                <a:spcPts val="2700"/>
              </a:lnSpc>
              <a:spcAft>
                <a:spcPts val="0"/>
              </a:spcAft>
              <a:buFont typeface="Arial" panose="020B0604020202020204" pitchFamily="34" charset="0"/>
              <a:buChar char="•"/>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How to register </a:t>
            </a:r>
            <a:endParaRPr lang="en-US" sz="1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p:txBody>
      </p:sp>
      <p:pic>
        <p:nvPicPr>
          <p:cNvPr id="34818" name="Picture 11">
            <a:extLst>
              <a:ext uri="{FF2B5EF4-FFF2-40B4-BE49-F238E27FC236}">
                <a16:creationId xmlns:a16="http://schemas.microsoft.com/office/drawing/2014/main" id="{1D4DA25B-6BC6-422C-93DC-E45968E4FC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68EDDF76-0A02-2B4C-BBA7-AAF4C0820F82}"/>
              </a:ext>
            </a:extLst>
          </p:cNvPr>
          <p:cNvSpPr txBox="1">
            <a:spLocks/>
          </p:cNvSpPr>
          <p:nvPr/>
        </p:nvSpPr>
        <p:spPr>
          <a:xfrm>
            <a:off x="5927725" y="1860550"/>
            <a:ext cx="5632450"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Registration</a:t>
            </a:r>
          </a:p>
        </p:txBody>
      </p:sp>
      <p:cxnSp>
        <p:nvCxnSpPr>
          <p:cNvPr id="10" name="Straight Connector 9">
            <a:extLst>
              <a:ext uri="{FF2B5EF4-FFF2-40B4-BE49-F238E27FC236}">
                <a16:creationId xmlns:a16="http://schemas.microsoft.com/office/drawing/2014/main" id="{5C72C9FA-1969-AD49-BA04-DD0221F26BD8}"/>
              </a:ext>
            </a:extLst>
          </p:cNvPr>
          <p:cNvCxnSpPr>
            <a:cxnSpLocks/>
          </p:cNvCxnSpPr>
          <p:nvPr/>
        </p:nvCxnSpPr>
        <p:spPr>
          <a:xfrm>
            <a:off x="6107113" y="2816225"/>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CA8FC348-6E07-4DEB-95EB-A4BF7204C9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ACDB090-6051-47EA-ADDE-5689F1E6A7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859" r="27388"/>
          <a:stretch/>
        </p:blipFill>
        <p:spPr>
          <a:xfrm>
            <a:off x="0" y="0"/>
            <a:ext cx="5632451" cy="6858000"/>
          </a:xfrm>
          <a:prstGeom prst="rect">
            <a:avLst/>
          </a:prstGeom>
        </p:spPr>
      </p:pic>
    </p:spTree>
    <p:extLst>
      <p:ext uri="{BB962C8B-B14F-4D97-AF65-F5344CB8AC3E}">
        <p14:creationId xmlns:p14="http://schemas.microsoft.com/office/powerpoint/2010/main" val="353452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B293F52-C3CF-4A09-919B-B2AABB433106}"/>
              </a:ext>
            </a:extLst>
          </p:cNvPr>
          <p:cNvSpPr txBox="1">
            <a:spLocks/>
          </p:cNvSpPr>
          <p:nvPr/>
        </p:nvSpPr>
        <p:spPr>
          <a:xfrm>
            <a:off x="430213" y="3114005"/>
            <a:ext cx="4329113" cy="2955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Encourage Participants to fundraise. All Participants are expected to fundraise a minimum of $125</a:t>
            </a:r>
          </a:p>
          <a:p>
            <a:pPr fontAlgn="auto">
              <a:lnSpc>
                <a:spcPts val="2700"/>
              </a:lnSpc>
              <a:spcAft>
                <a:spcPts val="0"/>
              </a:spcAft>
              <a:defRPr/>
            </a:pPr>
            <a:endPar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endParaRPr>
          </a:p>
          <a:p>
            <a:pPr fontAlgn="auto">
              <a:lnSpc>
                <a:spcPts val="2700"/>
              </a:lnSpc>
              <a:spcAft>
                <a:spcPts val="0"/>
              </a:spcAft>
              <a:defRPr/>
            </a:pP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Participants can register at </a:t>
            </a: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hlinkClick r:id="rId3"/>
              </a:rPr>
              <a:t>spin4kids.com</a:t>
            </a:r>
            <a:r>
              <a:rPr lang="en-US" sz="2000" dirty="0">
                <a:solidFill>
                  <a:schemeClr val="tx1">
                    <a:lumMod val="65000"/>
                    <a:lumOff val="35000"/>
                  </a:schemeClr>
                </a:solidFill>
                <a:latin typeface="Gotham Regular" panose="02000604030000020004" pitchFamily="2" charset="0"/>
                <a:ea typeface="Helvetica Neue" panose="02000503000000020004" pitchFamily="2" charset="0"/>
                <a:cs typeface="Helvetica Neue" panose="02000503000000020004" pitchFamily="2" charset="0"/>
              </a:rPr>
              <a:t>, where they can easily collect donations through our online platform</a:t>
            </a:r>
          </a:p>
        </p:txBody>
      </p:sp>
      <p:pic>
        <p:nvPicPr>
          <p:cNvPr id="34818" name="Picture 11">
            <a:extLst>
              <a:ext uri="{FF2B5EF4-FFF2-40B4-BE49-F238E27FC236}">
                <a16:creationId xmlns:a16="http://schemas.microsoft.com/office/drawing/2014/main" id="{1D4DA25B-6BC6-422C-93DC-E45968E4FCA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68EDDF76-0A02-2B4C-BBA7-AAF4C0820F82}"/>
              </a:ext>
            </a:extLst>
          </p:cNvPr>
          <p:cNvSpPr txBox="1">
            <a:spLocks/>
          </p:cNvSpPr>
          <p:nvPr/>
        </p:nvSpPr>
        <p:spPr>
          <a:xfrm>
            <a:off x="288925" y="1800225"/>
            <a:ext cx="5632450"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Fundraising</a:t>
            </a:r>
          </a:p>
        </p:txBody>
      </p:sp>
      <p:cxnSp>
        <p:nvCxnSpPr>
          <p:cNvPr id="10" name="Straight Connector 9">
            <a:extLst>
              <a:ext uri="{FF2B5EF4-FFF2-40B4-BE49-F238E27FC236}">
                <a16:creationId xmlns:a16="http://schemas.microsoft.com/office/drawing/2014/main" id="{5C72C9FA-1969-AD49-BA04-DD0221F26BD8}"/>
              </a:ext>
            </a:extLst>
          </p:cNvPr>
          <p:cNvCxnSpPr>
            <a:cxnSpLocks/>
          </p:cNvCxnSpPr>
          <p:nvPr/>
        </p:nvCxnSpPr>
        <p:spPr>
          <a:xfrm>
            <a:off x="430213" y="2702260"/>
            <a:ext cx="928687" cy="0"/>
          </a:xfrm>
          <a:prstGeom prst="line">
            <a:avLst/>
          </a:prstGeom>
          <a:ln w="28575">
            <a:solidFill>
              <a:srgbClr val="DA291C"/>
            </a:solidFill>
          </a:ln>
        </p:spPr>
        <p:style>
          <a:lnRef idx="1">
            <a:schemeClr val="accent1"/>
          </a:lnRef>
          <a:fillRef idx="0">
            <a:schemeClr val="accent1"/>
          </a:fillRef>
          <a:effectRef idx="0">
            <a:schemeClr val="accent1"/>
          </a:effectRef>
          <a:fontRef idx="minor">
            <a:schemeClr val="tx1"/>
          </a:fontRef>
        </p:style>
      </p:cxn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CA8FC348-6E07-4DEB-95EB-A4BF7204C9E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2E68FE9-DD27-4D61-A95E-2E9FF4E8C2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0" y="342900"/>
            <a:ext cx="5352872" cy="5727030"/>
          </a:xfrm>
          <a:prstGeom prst="rect">
            <a:avLst/>
          </a:prstGeom>
        </p:spPr>
      </p:pic>
    </p:spTree>
    <p:extLst>
      <p:ext uri="{BB962C8B-B14F-4D97-AF65-F5344CB8AC3E}">
        <p14:creationId xmlns:p14="http://schemas.microsoft.com/office/powerpoint/2010/main" val="429323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99E2CFB-4A84-4C2E-BEC2-01CA352BB138}"/>
              </a:ext>
            </a:extLst>
          </p:cNvPr>
          <p:cNvSpPr txBox="1">
            <a:spLocks/>
          </p:cNvSpPr>
          <p:nvPr/>
        </p:nvSpPr>
        <p:spPr>
          <a:xfrm>
            <a:off x="6389687" y="3213100"/>
            <a:ext cx="5352872" cy="4251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ts val="2600"/>
              </a:lnSpc>
              <a:spcAft>
                <a:spcPts val="0"/>
              </a:spcAft>
              <a:defRPr/>
            </a:pPr>
            <a:r>
              <a:rPr lang="en-US" sz="1800" dirty="0">
                <a:solidFill>
                  <a:srgbClr val="595959"/>
                </a:solidFill>
                <a:latin typeface="Gotham Book"/>
                <a:ea typeface="Helvetica Neue" panose="02000503000000020004" pitchFamily="2" charset="0"/>
                <a:cs typeface="Helvetica Neue" panose="02000503000000020004" pitchFamily="2" charset="0"/>
              </a:rPr>
              <a:t>Help us promote your local event! Provide details we can share on your event page:</a:t>
            </a:r>
          </a:p>
          <a:p>
            <a:pPr marL="285750" indent="-285750" fontAlgn="auto">
              <a:lnSpc>
                <a:spcPts val="2600"/>
              </a:lnSpc>
              <a:spcAft>
                <a:spcPts val="0"/>
              </a:spcAft>
              <a:buFont typeface="Arial" panose="020B0604020202020204" pitchFamily="34" charset="0"/>
              <a:buChar char="•"/>
              <a:defRPr/>
            </a:pPr>
            <a:r>
              <a:rPr lang="en-US" sz="1800" dirty="0">
                <a:solidFill>
                  <a:srgbClr val="595959"/>
                </a:solidFill>
                <a:latin typeface="Gotham Book"/>
                <a:ea typeface="Helvetica Neue" panose="02000503000000020004" pitchFamily="2" charset="0"/>
                <a:cs typeface="Helvetica Neue" panose="02000503000000020004" pitchFamily="2" charset="0"/>
              </a:rPr>
              <a:t>Event Day schedule</a:t>
            </a:r>
          </a:p>
          <a:p>
            <a:pPr marL="285750" indent="-285750" fontAlgn="auto">
              <a:lnSpc>
                <a:spcPts val="2600"/>
              </a:lnSpc>
              <a:spcAft>
                <a:spcPts val="0"/>
              </a:spcAft>
              <a:buFont typeface="Arial" panose="020B0604020202020204" pitchFamily="34" charset="0"/>
              <a:buChar char="•"/>
              <a:defRPr/>
            </a:pPr>
            <a:r>
              <a:rPr lang="en-US" sz="1800" dirty="0">
                <a:solidFill>
                  <a:srgbClr val="595959"/>
                </a:solidFill>
                <a:latin typeface="Gotham Book"/>
                <a:ea typeface="Helvetica Neue" panose="02000503000000020004" pitchFamily="2" charset="0"/>
                <a:cs typeface="Helvetica Neue" panose="02000503000000020004" pitchFamily="2" charset="0"/>
              </a:rPr>
              <a:t>Group Fitness Instructors leading sessions</a:t>
            </a:r>
          </a:p>
          <a:p>
            <a:pPr marL="285750" indent="-285750" fontAlgn="auto">
              <a:lnSpc>
                <a:spcPts val="2600"/>
              </a:lnSpc>
              <a:spcAft>
                <a:spcPts val="0"/>
              </a:spcAft>
              <a:buFont typeface="Arial" panose="020B0604020202020204" pitchFamily="34" charset="0"/>
              <a:buChar char="•"/>
              <a:defRPr/>
            </a:pPr>
            <a:r>
              <a:rPr lang="en-US" sz="1800" dirty="0">
                <a:solidFill>
                  <a:srgbClr val="595959"/>
                </a:solidFill>
                <a:latin typeface="Gotham Book"/>
                <a:ea typeface="Helvetica Neue" panose="02000503000000020004" pitchFamily="2" charset="0"/>
                <a:cs typeface="Helvetica Neue" panose="02000503000000020004" pitchFamily="2" charset="0"/>
              </a:rPr>
              <a:t>Other activities taking place on November 16</a:t>
            </a:r>
          </a:p>
          <a:p>
            <a:pPr marL="285750" indent="-285750" fontAlgn="auto">
              <a:lnSpc>
                <a:spcPts val="2600"/>
              </a:lnSpc>
              <a:spcAft>
                <a:spcPts val="0"/>
              </a:spcAft>
              <a:buFont typeface="Arial" panose="020B0604020202020204" pitchFamily="34" charset="0"/>
              <a:buChar char="•"/>
              <a:defRPr/>
            </a:pPr>
            <a:r>
              <a:rPr lang="en-US" sz="1800" dirty="0">
                <a:solidFill>
                  <a:srgbClr val="595959"/>
                </a:solidFill>
                <a:latin typeface="Gotham Book"/>
                <a:ea typeface="Helvetica Neue" panose="02000503000000020004" pitchFamily="2" charset="0"/>
                <a:cs typeface="Helvetica Neue" panose="02000503000000020004" pitchFamily="2" charset="0"/>
              </a:rPr>
              <a:t>Contact name</a:t>
            </a:r>
          </a:p>
          <a:p>
            <a:pPr fontAlgn="auto">
              <a:lnSpc>
                <a:spcPts val="2600"/>
              </a:lnSpc>
              <a:spcAft>
                <a:spcPts val="0"/>
              </a:spcAft>
              <a:defRPr/>
            </a:pPr>
            <a:endParaRPr lang="en-US" sz="1800" dirty="0">
              <a:solidFill>
                <a:srgbClr val="595959"/>
              </a:solidFill>
              <a:latin typeface="Gotham Book"/>
              <a:ea typeface="Helvetica Neue" panose="02000503000000020004" pitchFamily="2" charset="0"/>
              <a:cs typeface="Helvetica Neue" panose="02000503000000020004" pitchFamily="2" charset="0"/>
            </a:endParaRPr>
          </a:p>
          <a:p>
            <a:pPr fontAlgn="auto">
              <a:lnSpc>
                <a:spcPts val="2600"/>
              </a:lnSpc>
              <a:spcAft>
                <a:spcPts val="0"/>
              </a:spcAft>
              <a:defRPr/>
            </a:pPr>
            <a:r>
              <a:rPr lang="en-US" sz="1800" b="1" dirty="0">
                <a:solidFill>
                  <a:srgbClr val="595959"/>
                </a:solidFill>
                <a:latin typeface="Gotham Book"/>
                <a:ea typeface="Helvetica Neue" panose="02000503000000020004" pitchFamily="2" charset="0"/>
                <a:cs typeface="Helvetica Neue" panose="02000503000000020004" pitchFamily="2" charset="0"/>
              </a:rPr>
              <a:t>Make sure your event schedule is up to date!</a:t>
            </a:r>
            <a:endParaRPr lang="en-US" sz="1800" dirty="0">
              <a:solidFill>
                <a:srgbClr val="595959"/>
              </a:solidFill>
              <a:latin typeface="Gotham Book"/>
              <a:ea typeface="Helvetica Neue" panose="02000503000000020004" pitchFamily="2" charset="0"/>
              <a:cs typeface="Helvetica Neue" panose="02000503000000020004" pitchFamily="2" charset="0"/>
            </a:endParaRPr>
          </a:p>
        </p:txBody>
      </p:sp>
      <p:pic>
        <p:nvPicPr>
          <p:cNvPr id="32770" name="Picture 11">
            <a:extLst>
              <a:ext uri="{FF2B5EF4-FFF2-40B4-BE49-F238E27FC236}">
                <a16:creationId xmlns:a16="http://schemas.microsoft.com/office/drawing/2014/main" id="{F411923E-03BE-40FE-A064-C0D24AD57C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4238" y="6172200"/>
            <a:ext cx="863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a:extLst>
              <a:ext uri="{FF2B5EF4-FFF2-40B4-BE49-F238E27FC236}">
                <a16:creationId xmlns:a16="http://schemas.microsoft.com/office/drawing/2014/main" id="{38FDA1AF-E20D-1245-80FF-E47F8EDDE082}"/>
              </a:ext>
            </a:extLst>
          </p:cNvPr>
          <p:cNvSpPr txBox="1">
            <a:spLocks/>
          </p:cNvSpPr>
          <p:nvPr/>
        </p:nvSpPr>
        <p:spPr>
          <a:xfrm>
            <a:off x="6389687" y="1838549"/>
            <a:ext cx="5630863" cy="10175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5000" b="1" spc="-300" dirty="0">
                <a:solidFill>
                  <a:srgbClr val="DA291C"/>
                </a:solidFill>
                <a:latin typeface="Gotham Bold" charset="0"/>
                <a:ea typeface="Gotham Bold" charset="0"/>
                <a:cs typeface="Gotham Bold" charset="0"/>
              </a:rPr>
              <a:t>Your event page</a:t>
            </a:r>
          </a:p>
        </p:txBody>
      </p:sp>
      <p:pic>
        <p:nvPicPr>
          <p:cNvPr id="8" name="Picture 2" descr="https://northcentralus1-mediap.svc.ms/transform/thumbnail?provider=spo&amp;inputFormat=png&amp;cs=fFNQTw&amp;docid=https%3A%2F%2Fgoodlifefitness.sharepoint.com%3A443%2F_api%2Fv2.0%2Fdrives%2Fb!BKuYkYNaqEibT54pxDC1xJidoJa5PPtMiRza8tmP-b1Fof191bl7TrA5vt_Up6cR%2Fitems%2F01G3LAQYYTW3ESKCJJ5ZBJAK6CB3CQAJLB%3Fversion%3DPublished&amp;access_token=eyJ0eXAiOiJKV1QiLCJhbGciOiJub25lIn0.eyJhdWQiOiIwMDAwMDAwMy0wMDAwLTBmZjEtY2UwMC0wMDAwMDAwMDAwMDAvZ29vZGxpZmVmaXRuZXNzLnNoYXJlcG9pbnQuY29tQGIxMzNjOGYzLTVmMDEtNDYyNS04ODU1LWJjZGRkNWY1ZmFlMSIsImlzcyI6IjAwMDAwMDAzLTAwMDAtMGZmMS1jZTAwLTAwMDAwMDAwMDAwMCIsIm5iZiI6IjE1NjMyMDQ1OTkiLCJleHAiOiIxNTYzMjI2MTk5IiwiZW5kcG9pbnR1cmwiOiJLYytvTnNOTG1OaHNxOWx1VjhhRHF4TkhqSjJIZ0IxVE1MYnlNQ3A0dngwPSIsImVuZHBvaW50dXJsTGVuZ3RoIjoiMTIyIiwiaXNsb29wYmFjayI6IlRydWUiLCJjaWQiOiJaVEU0Tm1Zd09XVXRaakEzWkMwNU1EQXdMVGMxWTJFdFlUVTJZbUZrWmpRMVpEbGgiLCJ2ZXIiOiJoYXNoZWRwcm9vZnRva2VuIiwic2l0ZWlkIjoiT1RFNU9HRmlNRFF0TldFNE15MDBPR0U0TFRsaU5HWXRPV1V5T1dNME16QmlOV00wIiwic2lnbmluX3N0YXRlIjoiW1wia21zaVwiXSIsIm5hbWVpZCI6IjAjLmZ8bWVtYmVyc2hpcHxsYXVyYS5oYWdnYXJ0QGdvb2RsaWZlZml0bmVzcy5jb20iLCJuaWkiOiJtaWNyb3NvZnQuc2hhcmVwb2ludCIsImlzdXNlciI6InRydWUiLCJjYWNoZWtleSI6IjBoLmZ8bWVtYmVyc2hpcHwxMDAzMjAwMDQxM2Q3NmNiQGxpdmUuY29tIiwidHQiOiIwIiwidXNlUGVyc2lzdGVudENvb2tpZSI6IjMifQ.dUg3REZoU2gxd3FPa3IvL2lwMU9tYXFZbXc0UTBJWCtXSlRqY0Voem5TND0&amp;encodeFailures=1&amp;width=849&amp;height=688&amp;srcWidth=849&amp;srcHeight=688">
            <a:extLst>
              <a:ext uri="{FF2B5EF4-FFF2-40B4-BE49-F238E27FC236}">
                <a16:creationId xmlns:a16="http://schemas.microsoft.com/office/drawing/2014/main" id="{2E3D5F2F-B2E7-4D62-8164-CC80B27E01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43313" y="6069930"/>
            <a:ext cx="713074" cy="577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1882511-D8E5-4B1D-8955-3EF33C414B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8682" y="2770090"/>
            <a:ext cx="951058" cy="30483"/>
          </a:xfrm>
          <a:prstGeom prst="rect">
            <a:avLst/>
          </a:prstGeom>
        </p:spPr>
      </p:pic>
      <p:pic>
        <p:nvPicPr>
          <p:cNvPr id="3" name="Picture 2">
            <a:extLst>
              <a:ext uri="{FF2B5EF4-FFF2-40B4-BE49-F238E27FC236}">
                <a16:creationId xmlns:a16="http://schemas.microsoft.com/office/drawing/2014/main" id="{23F809DD-5A84-4EC0-AC07-DF72D9C487A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4899" r="3373"/>
          <a:stretch/>
        </p:blipFill>
        <p:spPr>
          <a:xfrm>
            <a:off x="171450" y="102725"/>
            <a:ext cx="6096000" cy="6652549"/>
          </a:xfrm>
          <a:prstGeom prst="rect">
            <a:avLst/>
          </a:prstGeom>
        </p:spPr>
      </p:pic>
    </p:spTree>
    <p:extLst>
      <p:ext uri="{BB962C8B-B14F-4D97-AF65-F5344CB8AC3E}">
        <p14:creationId xmlns:p14="http://schemas.microsoft.com/office/powerpoint/2010/main" val="908375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2543</Words>
  <Application>Microsoft Office PowerPoint</Application>
  <PresentationFormat>Widescreen</PresentationFormat>
  <Paragraphs>325</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Gotham Bold</vt:lpstr>
      <vt:lpstr>Gotham Book</vt:lpstr>
      <vt:lpstr>Gotham Medium</vt:lpstr>
      <vt:lpstr>Gotham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Haggart, Laura</dc:creator>
  <cp:lastModifiedBy>Haggart, Laura</cp:lastModifiedBy>
  <cp:revision>49</cp:revision>
  <dcterms:created xsi:type="dcterms:W3CDTF">2019-07-31T19:55:31Z</dcterms:created>
  <dcterms:modified xsi:type="dcterms:W3CDTF">2019-09-03T15:07:42Z</dcterms:modified>
</cp:coreProperties>
</file>